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1344" y="4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069815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 ja ala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Otsikkoteksti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aina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r>
              <a:t>– 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”Kirjoita lainaus tähän.”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 – vaa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Otsikkoteksti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 – kes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Otsikkoteksti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 – py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Otsikkoteksti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 – y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Otsikkoteksti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 ja merk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Otsikkoteksti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, merkit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Otsikkoteksti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uettelomerk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 – 3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Otsikkoteksti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4804253" y="741465"/>
            <a:ext cx="4737994" cy="2128096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>
                <a:hlinkClick r:id="" action="ppaction://hlinkshowjump?jump=nextslide"/>
              </a:rPr>
              <a:t>Ippo</a:t>
            </a:r>
            <a:r>
              <a:t>-oppimiskokonaisuus</a:t>
            </a:r>
          </a:p>
        </p:txBody>
      </p:sp>
      <p:sp>
        <p:nvSpPr>
          <p:cNvPr id="120" name="Shape 120"/>
          <p:cNvSpPr/>
          <p:nvPr/>
        </p:nvSpPr>
        <p:spPr>
          <a:xfrm>
            <a:off x="1459795" y="4124973"/>
            <a:ext cx="2045992" cy="1876425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Motivointi ja tavoitteet</a:t>
            </a:r>
            <a:endParaRPr dirty="0"/>
          </a:p>
        </p:txBody>
      </p:sp>
      <p:sp>
        <p:nvSpPr>
          <p:cNvPr id="121" name="Shape 121"/>
          <p:cNvSpPr/>
          <p:nvPr/>
        </p:nvSpPr>
        <p:spPr>
          <a:xfrm>
            <a:off x="3609106" y="4137970"/>
            <a:ext cx="1535168" cy="1850431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Arki ja elämä</a:t>
            </a:r>
            <a:endParaRPr dirty="0"/>
          </a:p>
        </p:txBody>
      </p:sp>
      <p:sp>
        <p:nvSpPr>
          <p:cNvPr id="122" name="Shape 122"/>
          <p:cNvSpPr/>
          <p:nvPr/>
        </p:nvSpPr>
        <p:spPr>
          <a:xfrm>
            <a:off x="5311093" y="4139807"/>
            <a:ext cx="1660526" cy="1815834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r>
              <a:rPr lang="fi-FI" sz="2000" dirty="0" smtClean="0"/>
              <a:t>Tiedonhaku</a:t>
            </a:r>
            <a:endParaRPr sz="2000" dirty="0"/>
          </a:p>
        </p:txBody>
      </p:sp>
      <p:sp>
        <p:nvSpPr>
          <p:cNvPr id="123" name="Shape 123"/>
          <p:cNvSpPr/>
          <p:nvPr/>
        </p:nvSpPr>
        <p:spPr>
          <a:xfrm>
            <a:off x="7138438" y="4142212"/>
            <a:ext cx="1745440" cy="185043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r>
              <a:rPr lang="fi-FI" sz="1800" dirty="0" smtClean="0"/>
              <a:t>Tiedonkäsittely ja soveltaminen</a:t>
            </a:r>
            <a:endParaRPr sz="1800" dirty="0"/>
          </a:p>
        </p:txBody>
      </p:sp>
      <p:sp>
        <p:nvSpPr>
          <p:cNvPr id="124" name="Shape 124"/>
          <p:cNvSpPr/>
          <p:nvPr/>
        </p:nvSpPr>
        <p:spPr>
          <a:xfrm>
            <a:off x="10878042" y="4158967"/>
            <a:ext cx="1660527" cy="179960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>
              <a:defRPr sz="2100">
                <a:solidFill>
                  <a:srgbClr val="FFFFFF"/>
                </a:solidFill>
              </a:defRPr>
            </a:lvl1pPr>
          </a:lstStyle>
          <a:p>
            <a:r>
              <a:rPr lang="fi-FI" sz="1800" dirty="0" err="1" smtClean="0"/>
              <a:t>Toimintakult-tuurin</a:t>
            </a:r>
            <a:r>
              <a:rPr lang="fi-FI" sz="1800" dirty="0" smtClean="0"/>
              <a:t> arviointi</a:t>
            </a:r>
            <a:endParaRPr sz="1800" dirty="0"/>
          </a:p>
        </p:txBody>
      </p:sp>
      <p:pic>
        <p:nvPicPr>
          <p:cNvPr id="126" name="ylafemma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314828" y="4920347"/>
            <a:ext cx="786956" cy="101033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lempi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993672" y="4958641"/>
            <a:ext cx="713816" cy="93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iloinen.jp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472903" y="1360388"/>
            <a:ext cx="1146693" cy="1344491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Shape 131"/>
          <p:cNvSpPr/>
          <p:nvPr/>
        </p:nvSpPr>
        <p:spPr>
          <a:xfrm>
            <a:off x="9114197" y="4133552"/>
            <a:ext cx="1660526" cy="1828343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>
              <a:defRPr sz="20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Itsearviointi</a:t>
            </a:r>
            <a:endParaRPr dirty="0"/>
          </a:p>
        </p:txBody>
      </p:sp>
      <p:pic>
        <p:nvPicPr>
          <p:cNvPr id="132" name="pasted-image.pdf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550982" y="4781685"/>
            <a:ext cx="786956" cy="1051478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Shape 133"/>
          <p:cNvSpPr/>
          <p:nvPr/>
        </p:nvSpPr>
        <p:spPr>
          <a:xfrm>
            <a:off x="1705889" y="7426269"/>
            <a:ext cx="1728695" cy="1986548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10 luonteenvahvuutta:</a:t>
            </a:r>
          </a:p>
          <a:p>
            <a:pPr>
              <a:defRPr sz="1100">
                <a:solidFill>
                  <a:srgbClr val="FFFFFF"/>
                </a:solidFill>
              </a:defRPr>
            </a:pPr>
            <a:r>
              <a:t>iloisuus</a:t>
            </a:r>
          </a:p>
          <a:p>
            <a:pPr>
              <a:defRPr sz="1100">
                <a:solidFill>
                  <a:srgbClr val="FFFFFF"/>
                </a:solidFill>
              </a:defRPr>
            </a:pPr>
            <a:r>
              <a:t>ystävällisyys</a:t>
            </a:r>
          </a:p>
          <a:p>
            <a:pPr>
              <a:defRPr sz="1100">
                <a:solidFill>
                  <a:srgbClr val="FFFFFF"/>
                </a:solidFill>
              </a:defRPr>
            </a:pPr>
            <a:r>
              <a:t>sinnikkyys</a:t>
            </a:r>
          </a:p>
          <a:p>
            <a:pPr>
              <a:defRPr sz="1100">
                <a:solidFill>
                  <a:srgbClr val="FFFFFF"/>
                </a:solidFill>
              </a:defRPr>
            </a:pPr>
            <a:r>
              <a:t>luovuus</a:t>
            </a:r>
          </a:p>
          <a:p>
            <a:pPr>
              <a:defRPr sz="1100">
                <a:solidFill>
                  <a:srgbClr val="FFFFFF"/>
                </a:solidFill>
              </a:defRPr>
            </a:pPr>
            <a:r>
              <a:t>kärsivällisyys</a:t>
            </a:r>
          </a:p>
          <a:p>
            <a:pPr>
              <a:defRPr sz="1100">
                <a:solidFill>
                  <a:srgbClr val="FFFFFF"/>
                </a:solidFill>
              </a:defRPr>
            </a:pPr>
            <a:r>
              <a:t>rohkeus</a:t>
            </a:r>
          </a:p>
          <a:p>
            <a:pPr>
              <a:defRPr sz="1100">
                <a:solidFill>
                  <a:srgbClr val="FFFFFF"/>
                </a:solidFill>
              </a:defRPr>
            </a:pPr>
            <a:r>
              <a:t>kiitollisuus</a:t>
            </a:r>
          </a:p>
          <a:p>
            <a:pPr>
              <a:defRPr sz="1100">
                <a:solidFill>
                  <a:srgbClr val="FFFFFF"/>
                </a:solidFill>
              </a:defRPr>
            </a:pPr>
            <a:r>
              <a:t>innokkuus</a:t>
            </a:r>
          </a:p>
          <a:p>
            <a:pPr>
              <a:defRPr sz="1100">
                <a:solidFill>
                  <a:srgbClr val="FFFFFF"/>
                </a:solidFill>
              </a:defRPr>
            </a:pPr>
            <a:r>
              <a:t>huumorintajuisuus</a:t>
            </a:r>
          </a:p>
          <a:p>
            <a:pPr>
              <a:defRPr sz="1100">
                <a:solidFill>
                  <a:srgbClr val="FFFFFF"/>
                </a:solidFill>
              </a:defRPr>
            </a:pPr>
            <a:r>
              <a:t>rauhallisuus</a:t>
            </a:r>
          </a:p>
          <a:p>
            <a:pPr>
              <a:defRPr sz="11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4" name="Shape 134"/>
          <p:cNvSpPr/>
          <p:nvPr/>
        </p:nvSpPr>
        <p:spPr>
          <a:xfrm>
            <a:off x="3684068" y="7426269"/>
            <a:ext cx="1385243" cy="1986548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5" name="Shape 135"/>
          <p:cNvSpPr/>
          <p:nvPr/>
        </p:nvSpPr>
        <p:spPr>
          <a:xfrm>
            <a:off x="5381075" y="7481330"/>
            <a:ext cx="1616116" cy="1876426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1600">
                <a:solidFill>
                  <a:srgbClr val="FFFFFF"/>
                </a:solidFill>
              </a:defRPr>
            </a:pPr>
            <a:r>
              <a:rPr lang="fi-FI" smtClean="0"/>
              <a:t>Erilaiset tiedonhankinta-menetelmät</a:t>
            </a:r>
            <a:endParaRPr dirty="0"/>
          </a:p>
        </p:txBody>
      </p:sp>
      <p:sp>
        <p:nvSpPr>
          <p:cNvPr id="136" name="Shape 136"/>
          <p:cNvSpPr/>
          <p:nvPr/>
        </p:nvSpPr>
        <p:spPr>
          <a:xfrm>
            <a:off x="7281233" y="7469914"/>
            <a:ext cx="1744185" cy="1899259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1300">
                <a:solidFill>
                  <a:srgbClr val="FFFFFF"/>
                </a:solidFill>
              </a:defRPr>
            </a:pPr>
            <a:r>
              <a:t>Ippo ja oppimisen taidot</a:t>
            </a:r>
          </a:p>
          <a:p>
            <a:pPr>
              <a:defRPr sz="1300">
                <a:solidFill>
                  <a:srgbClr val="FFFFFF"/>
                </a:solidFill>
              </a:defRPr>
            </a:pPr>
            <a:endParaRPr/>
          </a:p>
          <a:p>
            <a:pPr>
              <a:defRPr sz="1300">
                <a:solidFill>
                  <a:srgbClr val="FFFFFF"/>
                </a:solidFill>
              </a:defRPr>
            </a:pPr>
            <a:r>
              <a:t>Muistiinpanotekniikat</a:t>
            </a:r>
          </a:p>
          <a:p>
            <a:pPr>
              <a:defRPr sz="1300">
                <a:solidFill>
                  <a:srgbClr val="FFFFFF"/>
                </a:solidFill>
              </a:defRPr>
            </a:pPr>
            <a:endParaRPr/>
          </a:p>
          <a:p>
            <a:pPr>
              <a:defRPr sz="1300">
                <a:solidFill>
                  <a:srgbClr val="FFFFFF"/>
                </a:solidFill>
              </a:defRPr>
            </a:pPr>
            <a:r>
              <a:t>Muistitekniikat</a:t>
            </a:r>
          </a:p>
          <a:p>
            <a:pPr>
              <a:defRPr sz="1300">
                <a:solidFill>
                  <a:srgbClr val="FFFFFF"/>
                </a:solidFill>
              </a:defRPr>
            </a:pPr>
            <a:endParaRPr/>
          </a:p>
          <a:p>
            <a:pPr>
              <a:defRPr sz="1300">
                <a:solidFill>
                  <a:srgbClr val="FFFFFF"/>
                </a:solidFill>
              </a:defRPr>
            </a:pPr>
            <a:r>
              <a:t>Lukutekniikat</a:t>
            </a:r>
          </a:p>
        </p:txBody>
      </p:sp>
      <p:sp>
        <p:nvSpPr>
          <p:cNvPr id="137" name="Shape 137"/>
          <p:cNvSpPr/>
          <p:nvPr/>
        </p:nvSpPr>
        <p:spPr>
          <a:xfrm>
            <a:off x="9310674" y="7469914"/>
            <a:ext cx="1615328" cy="1899259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1300">
                <a:solidFill>
                  <a:srgbClr val="FFFFFF"/>
                </a:solidFill>
              </a:defRPr>
            </a:pPr>
            <a:r>
              <a:t>Luonteenvahvuudet</a:t>
            </a:r>
          </a:p>
          <a:p>
            <a:pPr>
              <a:defRPr sz="1300">
                <a:solidFill>
                  <a:srgbClr val="FFFFFF"/>
                </a:solidFill>
              </a:defRPr>
            </a:pPr>
            <a:endParaRPr/>
          </a:p>
          <a:p>
            <a:pPr>
              <a:defRPr sz="1300">
                <a:solidFill>
                  <a:srgbClr val="FFFFFF"/>
                </a:solidFill>
              </a:defRPr>
            </a:pPr>
            <a:r>
              <a:t>Oppimaan</a:t>
            </a:r>
          </a:p>
          <a:p>
            <a:pPr>
              <a:defRPr sz="1300">
                <a:solidFill>
                  <a:srgbClr val="FFFFFF"/>
                </a:solidFill>
              </a:defRPr>
            </a:pPr>
            <a:r>
              <a:t>oppimisen taidot</a:t>
            </a:r>
          </a:p>
          <a:p>
            <a:pPr>
              <a:defRPr sz="1300">
                <a:solidFill>
                  <a:srgbClr val="FFFFFF"/>
                </a:solidFill>
              </a:defRPr>
            </a:pPr>
            <a:endParaRPr/>
          </a:p>
          <a:p>
            <a:pPr>
              <a:defRPr sz="1300">
                <a:solidFill>
                  <a:srgbClr val="FFFFFF"/>
                </a:solidFill>
              </a:defRPr>
            </a:pPr>
            <a:r>
              <a:t>Tarinakortti</a:t>
            </a:r>
          </a:p>
        </p:txBody>
      </p:sp>
      <p:sp>
        <p:nvSpPr>
          <p:cNvPr id="138" name="Shape 138"/>
          <p:cNvSpPr/>
          <p:nvPr/>
        </p:nvSpPr>
        <p:spPr>
          <a:xfrm>
            <a:off x="11211258" y="7426269"/>
            <a:ext cx="1535168" cy="1986548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1300">
                <a:solidFill>
                  <a:srgbClr val="FFFFFF"/>
                </a:solidFill>
              </a:defRPr>
            </a:pPr>
            <a:r>
              <a:t>Tehtävien mielekkyys</a:t>
            </a:r>
          </a:p>
          <a:p>
            <a:pPr>
              <a:defRPr sz="1300">
                <a:solidFill>
                  <a:srgbClr val="FFFFFF"/>
                </a:solidFill>
              </a:defRPr>
            </a:pPr>
            <a:endParaRPr/>
          </a:p>
          <a:p>
            <a:pPr>
              <a:defRPr sz="1300">
                <a:solidFill>
                  <a:srgbClr val="FFFFFF"/>
                </a:solidFill>
              </a:defRPr>
            </a:pPr>
            <a:r>
              <a:t>Ryhmän toiminta</a:t>
            </a:r>
          </a:p>
          <a:p>
            <a:pPr>
              <a:defRPr sz="1300">
                <a:solidFill>
                  <a:srgbClr val="FFFFFF"/>
                </a:solidFill>
              </a:defRPr>
            </a:pPr>
            <a:endParaRPr/>
          </a:p>
          <a:p>
            <a:pPr>
              <a:defRPr sz="1300">
                <a:solidFill>
                  <a:srgbClr val="FFFFFF"/>
                </a:solidFill>
              </a:defRPr>
            </a:pPr>
            <a:r>
              <a:t>Ilmapiiri</a:t>
            </a:r>
          </a:p>
        </p:txBody>
      </p:sp>
      <p:sp>
        <p:nvSpPr>
          <p:cNvPr id="139" name="Shape 139"/>
          <p:cNvSpPr/>
          <p:nvPr/>
        </p:nvSpPr>
        <p:spPr>
          <a:xfrm>
            <a:off x="1637713" y="6521450"/>
            <a:ext cx="1690155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/>
            </a:pPr>
            <a:r>
              <a:t>       </a:t>
            </a:r>
            <a:r>
              <a:rPr sz="1100" b="1">
                <a:latin typeface="Helvetica"/>
                <a:ea typeface="Helvetica"/>
                <a:cs typeface="Helvetica"/>
                <a:sym typeface="Helvetica"/>
              </a:rPr>
              <a:t>Lisää oppilaan </a:t>
            </a:r>
          </a:p>
          <a:p>
            <a:pPr>
              <a:defRPr sz="1100" b="1">
                <a:latin typeface="Helvetica"/>
                <a:ea typeface="Helvetica"/>
                <a:cs typeface="Helvetica"/>
                <a:sym typeface="Helvetica"/>
              </a:defRPr>
            </a:pPr>
            <a:r>
              <a:t>          itsetuntemusta ja</a:t>
            </a:r>
          </a:p>
          <a:p>
            <a:pPr>
              <a:defRPr sz="1100" b="1">
                <a:latin typeface="Helvetica"/>
                <a:ea typeface="Helvetica"/>
                <a:cs typeface="Helvetica"/>
                <a:sym typeface="Helvetica"/>
              </a:defRPr>
            </a:pPr>
            <a:r>
              <a:t>         motivoi aiheeseen</a:t>
            </a:r>
          </a:p>
        </p:txBody>
      </p:sp>
      <p:sp>
        <p:nvSpPr>
          <p:cNvPr id="140" name="Shape 140"/>
          <p:cNvSpPr/>
          <p:nvPr/>
        </p:nvSpPr>
        <p:spPr>
          <a:xfrm>
            <a:off x="3656325" y="6565900"/>
            <a:ext cx="1628150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1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Liittyy oppilaan arkeen</a:t>
            </a:r>
          </a:p>
        </p:txBody>
      </p:sp>
      <p:sp>
        <p:nvSpPr>
          <p:cNvPr id="141" name="Shape 141"/>
          <p:cNvSpPr/>
          <p:nvPr/>
        </p:nvSpPr>
        <p:spPr>
          <a:xfrm>
            <a:off x="5435768" y="6593079"/>
            <a:ext cx="1769715" cy="2718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1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fi-FI" dirty="0" smtClean="0"/>
              <a:t>Monipuoliset tietolähteet</a:t>
            </a:r>
            <a:endParaRPr dirty="0"/>
          </a:p>
        </p:txBody>
      </p:sp>
      <p:sp>
        <p:nvSpPr>
          <p:cNvPr id="142" name="Shape 142"/>
          <p:cNvSpPr/>
          <p:nvPr/>
        </p:nvSpPr>
        <p:spPr>
          <a:xfrm>
            <a:off x="7182364" y="6483349"/>
            <a:ext cx="1441656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100" b="1">
                <a:latin typeface="Helvetica"/>
                <a:ea typeface="Helvetica"/>
                <a:cs typeface="Helvetica"/>
                <a:sym typeface="Helvetica"/>
              </a:defRPr>
            </a:pPr>
            <a:r>
              <a:t>Kehittää oppimaan </a:t>
            </a:r>
          </a:p>
          <a:p>
            <a:pPr>
              <a:defRPr sz="1100" b="1">
                <a:latin typeface="Helvetica"/>
                <a:ea typeface="Helvetica"/>
                <a:cs typeface="Helvetica"/>
                <a:sym typeface="Helvetica"/>
              </a:defRPr>
            </a:pPr>
            <a:r>
              <a:t>oppimisen taitoja</a:t>
            </a:r>
          </a:p>
        </p:txBody>
      </p:sp>
      <p:sp>
        <p:nvSpPr>
          <p:cNvPr id="143" name="Shape 143"/>
          <p:cNvSpPr/>
          <p:nvPr/>
        </p:nvSpPr>
        <p:spPr>
          <a:xfrm>
            <a:off x="9010092" y="6516380"/>
            <a:ext cx="1868737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1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Opettaa itsearviointitaitoja</a:t>
            </a:r>
          </a:p>
        </p:txBody>
      </p:sp>
      <p:sp>
        <p:nvSpPr>
          <p:cNvPr id="144" name="Shape 144"/>
          <p:cNvSpPr/>
          <p:nvPr/>
        </p:nvSpPr>
        <p:spPr>
          <a:xfrm>
            <a:off x="10924613" y="6545126"/>
            <a:ext cx="1728696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1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defRPr sz="3600"/>
            </a:pPr>
            <a:r>
              <a:rPr sz="1100"/>
              <a:t>Arvioi toimintakulttuuria</a:t>
            </a:r>
          </a:p>
        </p:txBody>
      </p:sp>
      <p:sp>
        <p:nvSpPr>
          <p:cNvPr id="145" name="Shape 145"/>
          <p:cNvSpPr/>
          <p:nvPr/>
        </p:nvSpPr>
        <p:spPr>
          <a:xfrm>
            <a:off x="3878444" y="7479743"/>
            <a:ext cx="944272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Lempiasiat:</a:t>
            </a:r>
          </a:p>
          <a:p>
            <a:pPr>
              <a:defRPr sz="1200">
                <a:solidFill>
                  <a:srgbClr val="FFFFFF"/>
                </a:solidFill>
              </a:defRPr>
            </a:pPr>
            <a:r>
              <a:t>eläin</a:t>
            </a:r>
          </a:p>
          <a:p>
            <a:pPr>
              <a:defRPr sz="1200">
                <a:solidFill>
                  <a:srgbClr val="FFFFFF"/>
                </a:solidFill>
              </a:defRPr>
            </a:pPr>
            <a:r>
              <a:t>peli</a:t>
            </a:r>
          </a:p>
          <a:p>
            <a:pPr>
              <a:defRPr sz="1200">
                <a:solidFill>
                  <a:srgbClr val="FFFFFF"/>
                </a:solidFill>
              </a:defRPr>
            </a:pPr>
            <a:r>
              <a:t>satu</a:t>
            </a:r>
          </a:p>
          <a:p>
            <a:pPr>
              <a:defRPr sz="1200">
                <a:solidFill>
                  <a:srgbClr val="FFFFFF"/>
                </a:solidFill>
              </a:defRPr>
            </a:pPr>
            <a:r>
              <a:t>esine</a:t>
            </a:r>
          </a:p>
          <a:p>
            <a:pPr>
              <a:defRPr sz="1200">
                <a:solidFill>
                  <a:srgbClr val="FFFFFF"/>
                </a:solidFill>
              </a:defRPr>
            </a:pPr>
            <a:r>
              <a:t>paikka</a:t>
            </a:r>
          </a:p>
          <a:p>
            <a:pPr>
              <a:defRPr sz="1200">
                <a:solidFill>
                  <a:srgbClr val="FFFFFF"/>
                </a:solidFill>
              </a:defRPr>
            </a:pPr>
            <a:r>
              <a:t>ruoka</a:t>
            </a:r>
          </a:p>
          <a:p>
            <a:pPr>
              <a:defRPr sz="1200">
                <a:solidFill>
                  <a:srgbClr val="FFFFFF"/>
                </a:solidFill>
              </a:defRPr>
            </a:pPr>
            <a:r>
              <a:t>harrastus</a:t>
            </a:r>
          </a:p>
          <a:p>
            <a:pPr>
              <a:defRPr sz="1200">
                <a:solidFill>
                  <a:srgbClr val="FFFFFF"/>
                </a:solidFill>
              </a:defRPr>
            </a:pPr>
            <a:r>
              <a:t>vaate</a:t>
            </a:r>
          </a:p>
          <a:p>
            <a:pPr>
              <a:defRPr sz="1200">
                <a:solidFill>
                  <a:srgbClr val="FFFFFF"/>
                </a:solidFill>
              </a:defRPr>
            </a:pPr>
            <a:r>
              <a:t>väri</a:t>
            </a:r>
          </a:p>
        </p:txBody>
      </p:sp>
      <p:sp>
        <p:nvSpPr>
          <p:cNvPr id="146" name="Shape 146"/>
          <p:cNvSpPr/>
          <p:nvPr/>
        </p:nvSpPr>
        <p:spPr>
          <a:xfrm flipV="1">
            <a:off x="4315492" y="6043015"/>
            <a:ext cx="1" cy="568677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47" name="Shape 147"/>
          <p:cNvSpPr/>
          <p:nvPr/>
        </p:nvSpPr>
        <p:spPr>
          <a:xfrm flipV="1">
            <a:off x="2667000" y="6002079"/>
            <a:ext cx="1" cy="650548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48" name="Shape 148"/>
          <p:cNvSpPr/>
          <p:nvPr/>
        </p:nvSpPr>
        <p:spPr>
          <a:xfrm flipV="1">
            <a:off x="6189133" y="5939366"/>
            <a:ext cx="1" cy="65332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49" name="Shape 149"/>
          <p:cNvSpPr/>
          <p:nvPr/>
        </p:nvSpPr>
        <p:spPr>
          <a:xfrm>
            <a:off x="6211510" y="6921587"/>
            <a:ext cx="1" cy="568677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0" name="Shape 150"/>
          <p:cNvSpPr/>
          <p:nvPr/>
        </p:nvSpPr>
        <p:spPr>
          <a:xfrm>
            <a:off x="4310473" y="6778410"/>
            <a:ext cx="1" cy="65054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1" name="Shape 151"/>
          <p:cNvSpPr/>
          <p:nvPr/>
        </p:nvSpPr>
        <p:spPr>
          <a:xfrm>
            <a:off x="2648898" y="7130110"/>
            <a:ext cx="1" cy="2667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2" name="Shape 152"/>
          <p:cNvSpPr/>
          <p:nvPr/>
        </p:nvSpPr>
        <p:spPr>
          <a:xfrm flipV="1">
            <a:off x="7878059" y="6010378"/>
            <a:ext cx="1" cy="511296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3" name="Shape 153"/>
          <p:cNvSpPr/>
          <p:nvPr/>
        </p:nvSpPr>
        <p:spPr>
          <a:xfrm>
            <a:off x="7878060" y="6773484"/>
            <a:ext cx="1" cy="6604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4" name="Shape 154"/>
          <p:cNvSpPr/>
          <p:nvPr/>
        </p:nvSpPr>
        <p:spPr>
          <a:xfrm flipV="1">
            <a:off x="9928272" y="5962137"/>
            <a:ext cx="1" cy="607778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5" name="Shape 155"/>
          <p:cNvSpPr/>
          <p:nvPr/>
        </p:nvSpPr>
        <p:spPr>
          <a:xfrm>
            <a:off x="9939866" y="6731000"/>
            <a:ext cx="1" cy="66040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6" name="Shape 156"/>
          <p:cNvSpPr/>
          <p:nvPr/>
        </p:nvSpPr>
        <p:spPr>
          <a:xfrm flipH="1">
            <a:off x="2643418" y="2897175"/>
            <a:ext cx="2196885" cy="1224257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7" name="Shape 157"/>
          <p:cNvSpPr/>
          <p:nvPr/>
        </p:nvSpPr>
        <p:spPr>
          <a:xfrm flipH="1">
            <a:off x="4334741" y="2850720"/>
            <a:ext cx="1737928" cy="130424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8" name="Shape 158"/>
          <p:cNvSpPr/>
          <p:nvPr/>
        </p:nvSpPr>
        <p:spPr>
          <a:xfrm flipH="1">
            <a:off x="6246039" y="2915993"/>
            <a:ext cx="265184" cy="119933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9" name="Shape 159"/>
          <p:cNvSpPr/>
          <p:nvPr/>
        </p:nvSpPr>
        <p:spPr>
          <a:xfrm>
            <a:off x="7634783" y="2890498"/>
            <a:ext cx="486958" cy="121923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8690868" y="2888096"/>
            <a:ext cx="1248593" cy="124859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61" name="Shape 161"/>
          <p:cNvSpPr/>
          <p:nvPr/>
        </p:nvSpPr>
        <p:spPr>
          <a:xfrm>
            <a:off x="9554467" y="2902848"/>
            <a:ext cx="2125300" cy="123384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62" name="Shape 162"/>
          <p:cNvSpPr/>
          <p:nvPr/>
        </p:nvSpPr>
        <p:spPr>
          <a:xfrm flipV="1">
            <a:off x="11798630" y="5939314"/>
            <a:ext cx="1" cy="653424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63" name="Shape 163"/>
          <p:cNvSpPr/>
          <p:nvPr/>
        </p:nvSpPr>
        <p:spPr>
          <a:xfrm>
            <a:off x="11817001" y="6799704"/>
            <a:ext cx="1" cy="60777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pic>
        <p:nvPicPr>
          <p:cNvPr id="2" name="Kuva 1" descr="lukeva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063" y="4781685"/>
            <a:ext cx="1114871" cy="1180452"/>
          </a:xfrm>
          <a:prstGeom prst="rect">
            <a:avLst/>
          </a:prstGeom>
        </p:spPr>
      </p:pic>
      <p:pic>
        <p:nvPicPr>
          <p:cNvPr id="48" name="jengi.jp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1972311" y="5059207"/>
            <a:ext cx="1023908" cy="871476"/>
          </a:xfrm>
          <a:prstGeom prst="rect">
            <a:avLst/>
          </a:prstGeom>
          <a:ln w="12700">
            <a:miter lim="400000"/>
          </a:ln>
        </p:spPr>
      </p:pic>
      <p:pic>
        <p:nvPicPr>
          <p:cNvPr id="49" name="pasted-image.pdf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7570957" y="4918522"/>
            <a:ext cx="930987" cy="10207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/>
        </p:nvSpPr>
        <p:spPr>
          <a:xfrm>
            <a:off x="7402777" y="4372381"/>
            <a:ext cx="1270001" cy="1270001"/>
          </a:xfrm>
          <a:prstGeom prst="roundRect">
            <a:avLst>
              <a:gd name="adj" fmla="val 15000"/>
            </a:avLst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r>
              <a:t>Yhdenvertaisuus ja tasa-arvo</a:t>
            </a:r>
          </a:p>
        </p:txBody>
      </p:sp>
      <p:sp>
        <p:nvSpPr>
          <p:cNvPr id="166" name="Shape 166"/>
          <p:cNvSpPr/>
          <p:nvPr/>
        </p:nvSpPr>
        <p:spPr>
          <a:xfrm>
            <a:off x="6012389" y="4353144"/>
            <a:ext cx="1270001" cy="1270001"/>
          </a:xfrm>
          <a:prstGeom prst="roundRect">
            <a:avLst>
              <a:gd name="adj" fmla="val 15000"/>
            </a:avLst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100">
                <a:solidFill>
                  <a:srgbClr val="FFFFFF"/>
                </a:solidFill>
              </a:defRPr>
            </a:lvl1pPr>
          </a:lstStyle>
          <a:p>
            <a:r>
              <a:t>Osallisuus ja demokraattinen toiminta</a:t>
            </a:r>
          </a:p>
        </p:txBody>
      </p:sp>
      <p:sp>
        <p:nvSpPr>
          <p:cNvPr id="167" name="Shape 167"/>
          <p:cNvSpPr/>
          <p:nvPr/>
        </p:nvSpPr>
        <p:spPr>
          <a:xfrm>
            <a:off x="4645289" y="4385081"/>
            <a:ext cx="1246714" cy="1289696"/>
          </a:xfrm>
          <a:prstGeom prst="roundRect">
            <a:avLst>
              <a:gd name="adj" fmla="val 15280"/>
            </a:avLst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sz="1100"/>
              <a:t>Kulttuurinen</a:t>
            </a:r>
            <a:r>
              <a:t> </a:t>
            </a:r>
            <a:r>
              <a:rPr sz="1100"/>
              <a:t>moninaisuus ja kielitietoisuus</a:t>
            </a:r>
          </a:p>
        </p:txBody>
      </p:sp>
      <p:sp>
        <p:nvSpPr>
          <p:cNvPr id="168" name="Shape 168"/>
          <p:cNvSpPr/>
          <p:nvPr/>
        </p:nvSpPr>
        <p:spPr>
          <a:xfrm>
            <a:off x="3279721" y="4372381"/>
            <a:ext cx="1270001" cy="1270001"/>
          </a:xfrm>
          <a:prstGeom prst="roundRect">
            <a:avLst>
              <a:gd name="adj" fmla="val 15000"/>
            </a:avLst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sz="1100"/>
              <a:t>Vuorovaikutus, yhteistyö ja monipuolinen</a:t>
            </a:r>
            <a:r>
              <a:t> </a:t>
            </a:r>
            <a:r>
              <a:rPr sz="1100"/>
              <a:t>työskentely</a:t>
            </a:r>
          </a:p>
        </p:txBody>
      </p:sp>
      <p:sp>
        <p:nvSpPr>
          <p:cNvPr id="169" name="Shape 169"/>
          <p:cNvSpPr/>
          <p:nvPr/>
        </p:nvSpPr>
        <p:spPr>
          <a:xfrm>
            <a:off x="1906109" y="4406900"/>
            <a:ext cx="1270001" cy="1270000"/>
          </a:xfrm>
          <a:prstGeom prst="roundRect">
            <a:avLst>
              <a:gd name="adj" fmla="val 15000"/>
            </a:avLst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r>
              <a:t>Hyvinvointi ja turvallinen arki</a:t>
            </a:r>
          </a:p>
        </p:txBody>
      </p:sp>
      <p:sp>
        <p:nvSpPr>
          <p:cNvPr id="170" name="Shape 170"/>
          <p:cNvSpPr/>
          <p:nvPr/>
        </p:nvSpPr>
        <p:spPr>
          <a:xfrm>
            <a:off x="520700" y="4394929"/>
            <a:ext cx="1270000" cy="1270001"/>
          </a:xfrm>
          <a:prstGeom prst="roundRect">
            <a:avLst>
              <a:gd name="adj" fmla="val 15000"/>
            </a:avLst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 sz="2400"/>
            </a:pPr>
            <a:r>
              <a:rPr sz="1200"/>
              <a:t>Oppiva yhteisö toimintakulttuurin ytimenä</a:t>
            </a:r>
          </a:p>
        </p:txBody>
      </p:sp>
      <p:sp>
        <p:nvSpPr>
          <p:cNvPr id="171" name="Shape 171"/>
          <p:cNvSpPr/>
          <p:nvPr/>
        </p:nvSpPr>
        <p:spPr>
          <a:xfrm>
            <a:off x="3879655" y="2094631"/>
            <a:ext cx="2777983" cy="1270001"/>
          </a:xfrm>
          <a:prstGeom prst="roundRect">
            <a:avLst>
              <a:gd name="adj" fmla="val 15000"/>
            </a:avLst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2" name="Shape 172"/>
          <p:cNvSpPr/>
          <p:nvPr/>
        </p:nvSpPr>
        <p:spPr>
          <a:xfrm>
            <a:off x="2975247" y="134271"/>
            <a:ext cx="4448871" cy="1569542"/>
          </a:xfrm>
          <a:prstGeom prst="roundRect">
            <a:avLst>
              <a:gd name="adj" fmla="val 15000"/>
            </a:avLst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3" name="Shape 173"/>
          <p:cNvSpPr/>
          <p:nvPr/>
        </p:nvSpPr>
        <p:spPr>
          <a:xfrm>
            <a:off x="8783637" y="4353144"/>
            <a:ext cx="1270001" cy="1270001"/>
          </a:xfrm>
          <a:prstGeom prst="roundRect">
            <a:avLst>
              <a:gd name="adj" fmla="val 15000"/>
            </a:avLst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1100">
                <a:solidFill>
                  <a:srgbClr val="FFFFFF"/>
                </a:solidFill>
              </a:defRPr>
            </a:lvl1pPr>
          </a:lstStyle>
          <a:p>
            <a:r>
              <a:t>Vastuu  ympäristöstä ja kestävään tulevaisuuteen suuntautuminen</a:t>
            </a:r>
          </a:p>
        </p:txBody>
      </p:sp>
      <p:sp>
        <p:nvSpPr>
          <p:cNvPr id="181" name="Shape 181"/>
          <p:cNvSpPr/>
          <p:nvPr/>
        </p:nvSpPr>
        <p:spPr>
          <a:xfrm>
            <a:off x="4014353" y="378696"/>
            <a:ext cx="2893294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2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Ippo-</a:t>
            </a:r>
          </a:p>
          <a:p>
            <a:pPr>
              <a:defRPr sz="22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oppimiskokonaisuus</a:t>
            </a:r>
          </a:p>
        </p:txBody>
      </p:sp>
      <p:sp>
        <p:nvSpPr>
          <p:cNvPr id="182" name="Shape 182"/>
          <p:cNvSpPr/>
          <p:nvPr/>
        </p:nvSpPr>
        <p:spPr>
          <a:xfrm>
            <a:off x="4023890" y="2327820"/>
            <a:ext cx="2518620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4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Koulun </a:t>
            </a:r>
          </a:p>
          <a:p>
            <a:pPr>
              <a:defRPr sz="24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toimintakulttuuri</a:t>
            </a:r>
          </a:p>
        </p:txBody>
      </p:sp>
      <p:sp>
        <p:nvSpPr>
          <p:cNvPr id="184" name="Shape 184"/>
          <p:cNvSpPr/>
          <p:nvPr/>
        </p:nvSpPr>
        <p:spPr>
          <a:xfrm>
            <a:off x="4855851" y="6362700"/>
            <a:ext cx="82559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100">
                <a:solidFill>
                  <a:srgbClr val="FFFFFF"/>
                </a:solidFill>
              </a:defRPr>
            </a:pPr>
            <a:r>
              <a:t>Ippo-</a:t>
            </a:r>
          </a:p>
          <a:p>
            <a:pPr>
              <a:defRPr sz="2100">
                <a:solidFill>
                  <a:srgbClr val="FFFFFF"/>
                </a:solidFill>
              </a:defRPr>
            </a:pPr>
            <a:r>
              <a:t>voima</a:t>
            </a:r>
          </a:p>
        </p:txBody>
      </p:sp>
      <p:sp>
        <p:nvSpPr>
          <p:cNvPr id="185" name="Shape 185"/>
          <p:cNvSpPr/>
          <p:nvPr/>
        </p:nvSpPr>
        <p:spPr>
          <a:xfrm>
            <a:off x="2050190" y="6261289"/>
            <a:ext cx="940388" cy="7489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100">
                <a:solidFill>
                  <a:srgbClr val="FFFFFF"/>
                </a:solidFill>
              </a:defRPr>
            </a:pPr>
            <a:r>
              <a:rPr dirty="0"/>
              <a:t>Lempi-</a:t>
            </a:r>
          </a:p>
          <a:p>
            <a:pPr>
              <a:defRPr sz="2100">
                <a:solidFill>
                  <a:srgbClr val="FFFFFF"/>
                </a:solidFill>
              </a:defRPr>
            </a:pPr>
            <a:r>
              <a:rPr dirty="0" smtClean="0"/>
              <a:t>Io</a:t>
            </a:r>
            <a:endParaRPr dirty="0"/>
          </a:p>
        </p:txBody>
      </p:sp>
      <p:sp>
        <p:nvSpPr>
          <p:cNvPr id="187" name="Shape 187"/>
          <p:cNvSpPr/>
          <p:nvPr/>
        </p:nvSpPr>
        <p:spPr>
          <a:xfrm>
            <a:off x="3508048" y="6362700"/>
            <a:ext cx="825589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100">
                <a:solidFill>
                  <a:srgbClr val="FFFFFF"/>
                </a:solidFill>
              </a:defRPr>
            </a:pPr>
            <a:r>
              <a:t>Ippo-</a:t>
            </a:r>
          </a:p>
          <a:p>
            <a:pPr>
              <a:defRPr sz="2100">
                <a:solidFill>
                  <a:srgbClr val="FFFFFF"/>
                </a:solidFill>
              </a:defRPr>
            </a:pPr>
            <a:r>
              <a:t>oppi</a:t>
            </a:r>
          </a:p>
        </p:txBody>
      </p:sp>
      <p:sp>
        <p:nvSpPr>
          <p:cNvPr id="189" name="Shape 189"/>
          <p:cNvSpPr/>
          <p:nvPr/>
        </p:nvSpPr>
        <p:spPr>
          <a:xfrm>
            <a:off x="6023855" y="6362700"/>
            <a:ext cx="1270179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100">
                <a:solidFill>
                  <a:srgbClr val="FFFFFF"/>
                </a:solidFill>
              </a:defRPr>
            </a:pPr>
            <a:r>
              <a:t>Ipon </a:t>
            </a:r>
          </a:p>
          <a:p>
            <a:pPr>
              <a:defRPr sz="2100">
                <a:solidFill>
                  <a:srgbClr val="FFFFFF"/>
                </a:solidFill>
              </a:defRPr>
            </a:pPr>
            <a:r>
              <a:t>yläfemma</a:t>
            </a:r>
          </a:p>
        </p:txBody>
      </p:sp>
      <p:sp>
        <p:nvSpPr>
          <p:cNvPr id="190" name="Shape 190"/>
          <p:cNvSpPr/>
          <p:nvPr/>
        </p:nvSpPr>
        <p:spPr>
          <a:xfrm>
            <a:off x="7585112" y="6329949"/>
            <a:ext cx="927203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2000">
                <a:solidFill>
                  <a:srgbClr val="FFFFFF"/>
                </a:solidFill>
              </a:defRPr>
            </a:pPr>
            <a:r>
              <a:t>Ippo ja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minä</a:t>
            </a:r>
          </a:p>
        </p:txBody>
      </p:sp>
      <p:sp>
        <p:nvSpPr>
          <p:cNvPr id="191" name="Shape 191"/>
          <p:cNvSpPr/>
          <p:nvPr/>
        </p:nvSpPr>
        <p:spPr>
          <a:xfrm>
            <a:off x="8778610" y="6362700"/>
            <a:ext cx="1270179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100">
                <a:solidFill>
                  <a:srgbClr val="FFFFFF"/>
                </a:solidFill>
              </a:defRPr>
            </a:pPr>
            <a:r>
              <a:t>Ipon </a:t>
            </a:r>
          </a:p>
          <a:p>
            <a:pPr>
              <a:defRPr sz="2100">
                <a:solidFill>
                  <a:srgbClr val="FFFFFF"/>
                </a:solidFill>
              </a:defRPr>
            </a:pPr>
            <a:r>
              <a:t>yläfemma</a:t>
            </a:r>
          </a:p>
        </p:txBody>
      </p:sp>
      <p:sp>
        <p:nvSpPr>
          <p:cNvPr id="194" name="Shape 194"/>
          <p:cNvSpPr/>
          <p:nvPr/>
        </p:nvSpPr>
        <p:spPr>
          <a:xfrm>
            <a:off x="5280769" y="1698671"/>
            <a:ext cx="1" cy="42382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95" name="Shape 195"/>
          <p:cNvSpPr/>
          <p:nvPr/>
        </p:nvSpPr>
        <p:spPr>
          <a:xfrm>
            <a:off x="5283199" y="3399601"/>
            <a:ext cx="1" cy="9358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96" name="Shape 196"/>
          <p:cNvSpPr/>
          <p:nvPr/>
        </p:nvSpPr>
        <p:spPr>
          <a:xfrm>
            <a:off x="6621063" y="3312914"/>
            <a:ext cx="2761512" cy="102680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97" name="Shape 197"/>
          <p:cNvSpPr/>
          <p:nvPr/>
        </p:nvSpPr>
        <p:spPr>
          <a:xfrm>
            <a:off x="6024374" y="3410746"/>
            <a:ext cx="1955353" cy="922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98" name="Shape 198"/>
          <p:cNvSpPr/>
          <p:nvPr/>
        </p:nvSpPr>
        <p:spPr>
          <a:xfrm>
            <a:off x="5631302" y="3410208"/>
            <a:ext cx="1096206" cy="924495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99" name="Shape 199"/>
          <p:cNvSpPr/>
          <p:nvPr/>
        </p:nvSpPr>
        <p:spPr>
          <a:xfrm flipH="1">
            <a:off x="1060896" y="3308190"/>
            <a:ext cx="2914231" cy="111948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200" name="Shape 200"/>
          <p:cNvSpPr/>
          <p:nvPr/>
        </p:nvSpPr>
        <p:spPr>
          <a:xfrm flipH="1">
            <a:off x="2455668" y="3402338"/>
            <a:ext cx="2088247" cy="1019727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201" name="Shape 201"/>
          <p:cNvSpPr/>
          <p:nvPr/>
        </p:nvSpPr>
        <p:spPr>
          <a:xfrm flipH="1">
            <a:off x="4015009" y="3426435"/>
            <a:ext cx="918222" cy="91822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210" name="Shape 210"/>
          <p:cNvSpPr/>
          <p:nvPr/>
        </p:nvSpPr>
        <p:spPr>
          <a:xfrm>
            <a:off x="775378" y="6362700"/>
            <a:ext cx="82559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100">
                <a:solidFill>
                  <a:srgbClr val="FFFFFF"/>
                </a:solidFill>
              </a:defRPr>
            </a:pPr>
            <a:r>
              <a:t>Ippo-</a:t>
            </a:r>
          </a:p>
          <a:p>
            <a:pPr>
              <a:defRPr sz="2100">
                <a:solidFill>
                  <a:srgbClr val="FFFFFF"/>
                </a:solidFill>
              </a:defRPr>
            </a:pPr>
            <a:r>
              <a:t>jengi</a:t>
            </a:r>
          </a:p>
        </p:txBody>
      </p:sp>
      <p:pic>
        <p:nvPicPr>
          <p:cNvPr id="2" name="Kuva 1" descr="lukeva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665" y="354536"/>
            <a:ext cx="984504" cy="1042416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129</Words>
  <Application>Microsoft Office PowerPoint</Application>
  <PresentationFormat>Mukautettu</PresentationFormat>
  <Paragraphs>81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Helvetica</vt:lpstr>
      <vt:lpstr>Helvetica Light</vt:lpstr>
      <vt:lpstr>Helvetica Neue</vt:lpstr>
      <vt:lpstr>White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Venäläinen Salla</dc:creator>
  <cp:lastModifiedBy>Venäläinen Salla</cp:lastModifiedBy>
  <cp:revision>4</cp:revision>
  <dcterms:modified xsi:type="dcterms:W3CDTF">2017-12-21T10:58:24Z</dcterms:modified>
</cp:coreProperties>
</file>