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3" r:id="rId3"/>
    <p:sldId id="257" r:id="rId4"/>
    <p:sldId id="265" r:id="rId5"/>
    <p:sldId id="266" r:id="rId6"/>
    <p:sldId id="258" r:id="rId7"/>
    <p:sldId id="260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16/10/2017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309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16/10/2017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510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16/10/2017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201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16/10/2017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628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16/10/2017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61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16/10/2017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42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16/10/2017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348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16/10/2017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60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16/10/2017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056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16/10/2017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258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16/10/2017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031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31E35-98EF-4321-8BC3-DB5E443FA5E2}" type="datetimeFigureOut">
              <a:rPr lang="en-GB" smtClean="0"/>
              <a:t>16/10/2017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424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freesound.org/people/jus/sounds/73617/" TargetMode="External"/><Relationship Id="rId2" Type="http://schemas.openxmlformats.org/officeDocument/2006/relationships/hyperlink" Target="http://www.mielenterveysseura.fi/fi/mielenterveys/harjoitukset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2408349"/>
            <a:ext cx="5276045" cy="1101614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TIIVIS-IPPO</a:t>
            </a:r>
            <a:br>
              <a:rPr lang="fi-FI" b="1" dirty="0" smtClean="0"/>
            </a:br>
            <a:r>
              <a:rPr lang="fi-FI" sz="3600" b="1" dirty="0" smtClean="0"/>
              <a:t>RAUHALLINEN VÄRI</a:t>
            </a:r>
            <a:endParaRPr lang="en-GB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5095741" cy="1655762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STEP 12</a:t>
            </a:r>
            <a:endParaRPr lang="fi-FI" dirty="0" smtClean="0"/>
          </a:p>
          <a:p>
            <a:endParaRPr lang="fi-FI" sz="3200" dirty="0" smtClean="0"/>
          </a:p>
          <a:p>
            <a:r>
              <a:rPr lang="fi-FI" sz="3200" dirty="0" smtClean="0"/>
              <a:t>RAUHALLINEN</a:t>
            </a:r>
            <a:endParaRPr lang="fi-FI" sz="3200" dirty="0"/>
          </a:p>
          <a:p>
            <a:r>
              <a:rPr lang="fi-FI" sz="2800" dirty="0" smtClean="0">
                <a:latin typeface="Bradley Hand Bold"/>
                <a:cs typeface="Bradley Hand Bold"/>
              </a:rPr>
              <a:t>QUIET</a:t>
            </a:r>
            <a:endParaRPr lang="en-GB" sz="2800" dirty="0">
              <a:latin typeface="Bradley Hand Bold"/>
              <a:cs typeface="Bradley Hand Bold"/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0235" y="1540632"/>
            <a:ext cx="3180951" cy="466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525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1. Motivointi</a:t>
            </a:r>
            <a:endParaRPr lang="en-GB" b="1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sz="2400" dirty="0" err="1" smtClean="0"/>
              <a:t>Mindfullness</a:t>
            </a:r>
            <a:r>
              <a:rPr lang="fi-FI" sz="2400" dirty="0" smtClean="0"/>
              <a:t>-harjoitus:</a:t>
            </a:r>
          </a:p>
          <a:p>
            <a:pPr marL="0" indent="0">
              <a:buNone/>
            </a:pPr>
            <a:r>
              <a:rPr lang="fi-FI" sz="2400" dirty="0">
                <a:hlinkClick r:id="rId2"/>
              </a:rPr>
              <a:t>http://</a:t>
            </a:r>
            <a:r>
              <a:rPr lang="fi-FI" sz="2400" dirty="0" smtClean="0">
                <a:hlinkClick r:id="rId2"/>
              </a:rPr>
              <a:t>www.mielenterveysseura.fi/fi/mielenterveys/harjoitukset</a:t>
            </a:r>
            <a:endParaRPr lang="fi-FI" sz="2400" dirty="0" smtClean="0"/>
          </a:p>
          <a:p>
            <a:r>
              <a:rPr lang="fi-FI" sz="2400" dirty="0" smtClean="0"/>
              <a:t>Luonnonäänien kuuntelu:</a:t>
            </a:r>
          </a:p>
          <a:p>
            <a:pPr marL="0" indent="0">
              <a:buNone/>
            </a:pPr>
            <a:r>
              <a:rPr lang="fi-FI" sz="2400" dirty="0">
                <a:hlinkClick r:id="rId3"/>
              </a:rPr>
              <a:t>http://freesound.org/people/jus/sounds/73617</a:t>
            </a:r>
            <a:r>
              <a:rPr lang="fi-FI" sz="2400" dirty="0" smtClean="0">
                <a:hlinkClick r:id="rId3"/>
              </a:rPr>
              <a:t>/</a:t>
            </a:r>
            <a:endParaRPr lang="fi-FI" sz="2400" dirty="0" smtClean="0"/>
          </a:p>
          <a:p>
            <a:r>
              <a:rPr lang="fi-FI" sz="2400" dirty="0" smtClean="0"/>
              <a:t>Rusinaharjoitus</a:t>
            </a:r>
          </a:p>
          <a:p>
            <a:r>
              <a:rPr lang="fi-FI" sz="2400" dirty="0" smtClean="0"/>
              <a:t>Tarkkuustesti</a:t>
            </a:r>
          </a:p>
          <a:p>
            <a:r>
              <a:rPr lang="fi-FI" sz="2400" dirty="0" smtClean="0"/>
              <a:t>Keskustelua rauhallisuuden merkityksestä oppimisessa</a:t>
            </a:r>
            <a:endParaRPr lang="en-GB" sz="2400" dirty="0"/>
          </a:p>
        </p:txBody>
      </p:sp>
      <p:pic>
        <p:nvPicPr>
          <p:cNvPr id="7" name="jengi.jpg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/>
          </a:blip>
          <a:stretch>
            <a:fillRect/>
          </a:stretch>
        </p:blipFill>
        <p:spPr>
          <a:xfrm>
            <a:off x="6844048" y="2402595"/>
            <a:ext cx="3756660" cy="319739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40932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Tavoitteet</a:t>
            </a:r>
            <a:endParaRPr lang="en-GB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3600" dirty="0" smtClean="0">
                <a:solidFill>
                  <a:schemeClr val="tx1"/>
                </a:solidFill>
              </a:rPr>
              <a:t>Kerrata luetun ymmärtämisen strategioita</a:t>
            </a:r>
          </a:p>
          <a:p>
            <a:r>
              <a:rPr lang="fi-FI" sz="3600" dirty="0" smtClean="0">
                <a:solidFill>
                  <a:schemeClr val="tx1"/>
                </a:solidFill>
              </a:rPr>
              <a:t>on oppia jäsentelemään luettua tietoa itselle sopivalla tavalla.</a:t>
            </a:r>
            <a:endParaRPr lang="fi-FI" sz="3600" dirty="0">
              <a:solidFill>
                <a:schemeClr val="tx1"/>
              </a:solidFill>
            </a:endParaRPr>
          </a:p>
          <a:p>
            <a:r>
              <a:rPr lang="fi-FI" sz="3600" dirty="0" smtClean="0">
                <a:solidFill>
                  <a:schemeClr val="tx1"/>
                </a:solidFill>
              </a:rPr>
              <a:t>on oppia tekemään muistiinpanoja keskeisistä opittavista asioista itselle helposti ymmärrettävällä tavalla.</a:t>
            </a:r>
          </a:p>
          <a:p>
            <a:r>
              <a:rPr lang="fi-FI" sz="3600" dirty="0" smtClean="0">
                <a:solidFill>
                  <a:schemeClr val="tx1"/>
                </a:solidFill>
              </a:rPr>
              <a:t>on </a:t>
            </a:r>
            <a:r>
              <a:rPr lang="fi-FI" sz="3600" dirty="0">
                <a:solidFill>
                  <a:schemeClr val="tx1"/>
                </a:solidFill>
              </a:rPr>
              <a:t>ymmärtää </a:t>
            </a:r>
            <a:r>
              <a:rPr lang="fi-FI" sz="3600" dirty="0" smtClean="0">
                <a:solidFill>
                  <a:schemeClr val="tx1"/>
                </a:solidFill>
              </a:rPr>
              <a:t>rauhallisuuden ja keskittymisen merkitys oppimisessa.</a:t>
            </a:r>
            <a:endParaRPr lang="fi-FI" sz="3600" dirty="0">
              <a:solidFill>
                <a:schemeClr val="tx1"/>
              </a:solidFill>
            </a:endParaRPr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840862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95271" y="545206"/>
            <a:ext cx="5422649" cy="1356360"/>
          </a:xfrm>
        </p:spPr>
        <p:txBody>
          <a:bodyPr>
            <a:normAutofit/>
          </a:bodyPr>
          <a:lstStyle/>
          <a:p>
            <a:r>
              <a:rPr lang="fi-FI" sz="4800" b="1" dirty="0" smtClean="0"/>
              <a:t>3. Arki ja elämä</a:t>
            </a:r>
            <a:endParaRPr lang="en-GB" sz="48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75249" y="2011680"/>
            <a:ext cx="5017213" cy="4008121"/>
          </a:xfrm>
        </p:spPr>
        <p:txBody>
          <a:bodyPr>
            <a:normAutofit fontScale="92500"/>
          </a:bodyPr>
          <a:lstStyle/>
          <a:p>
            <a:r>
              <a:rPr lang="fi-FI" sz="3600" dirty="0" smtClean="0">
                <a:solidFill>
                  <a:schemeClr val="tx1"/>
                </a:solidFill>
              </a:rPr>
              <a:t>Oman lempivärin esittely</a:t>
            </a:r>
          </a:p>
          <a:p>
            <a:r>
              <a:rPr lang="fi-FI" sz="3600" dirty="0" smtClean="0">
                <a:solidFill>
                  <a:schemeClr val="tx1"/>
                </a:solidFill>
              </a:rPr>
              <a:t>Värityskirja tehtävä tablettitietokoneella tai rentouttavan värityskuvan värittäminen värikynillä.</a:t>
            </a:r>
          </a:p>
          <a:p>
            <a:pPr marL="0" indent="0">
              <a:buNone/>
            </a:pPr>
            <a:r>
              <a:rPr lang="fi-FI" sz="3600" dirty="0" smtClean="0"/>
              <a:t>(keskitytään tehtävään 10 minuuttia)</a:t>
            </a:r>
            <a:endParaRPr lang="fi-FI" sz="3600" dirty="0" smtClean="0">
              <a:solidFill>
                <a:schemeClr val="tx1"/>
              </a:solidFill>
            </a:endParaRPr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64440" y="1657950"/>
            <a:ext cx="3265606" cy="4422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298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APUKYSYMYKSET</a:t>
            </a:r>
            <a:endParaRPr lang="fi-FI" b="1" dirty="0"/>
          </a:p>
        </p:txBody>
      </p:sp>
      <p:sp>
        <p:nvSpPr>
          <p:cNvPr id="6" name="Suorakulmio 5"/>
          <p:cNvSpPr/>
          <p:nvPr/>
        </p:nvSpPr>
        <p:spPr>
          <a:xfrm>
            <a:off x="601014" y="1690688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sz="4000" dirty="0"/>
              <a:t>Mikä on värin nimi?</a:t>
            </a:r>
          </a:p>
          <a:p>
            <a:r>
              <a:rPr lang="fi-FI" sz="4000" dirty="0"/>
              <a:t>Miksi valitsit juuri tämän värin?</a:t>
            </a:r>
          </a:p>
          <a:p>
            <a:r>
              <a:rPr lang="fi-FI" sz="4000" dirty="0"/>
              <a:t>Mitä kaikkea tämän väristä sinulla on?</a:t>
            </a:r>
          </a:p>
          <a:p>
            <a:r>
              <a:rPr lang="fi-FI" sz="4000" dirty="0"/>
              <a:t>Mitä väristä tulee mieleen?</a:t>
            </a:r>
          </a:p>
        </p:txBody>
      </p:sp>
    </p:spTree>
    <p:extLst>
      <p:ext uri="{BB962C8B-B14F-4D97-AF65-F5344CB8AC3E}">
        <p14:creationId xmlns:p14="http://schemas.microsoft.com/office/powerpoint/2010/main" val="361190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9993" y="505802"/>
            <a:ext cx="4600135" cy="1325563"/>
          </a:xfrm>
        </p:spPr>
        <p:txBody>
          <a:bodyPr/>
          <a:lstStyle/>
          <a:p>
            <a:r>
              <a:rPr lang="fi-FI" b="1" dirty="0" smtClean="0"/>
              <a:t>3. Tiedonhaku</a:t>
            </a:r>
            <a:endParaRPr lang="en-GB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978794" y="2167545"/>
            <a:ext cx="5001318" cy="4220376"/>
          </a:xfrm>
        </p:spPr>
        <p:txBody>
          <a:bodyPr>
            <a:normAutofit/>
          </a:bodyPr>
          <a:lstStyle/>
          <a:p>
            <a:r>
              <a:rPr lang="fi-FI" sz="3600" dirty="0" smtClean="0"/>
              <a:t>Käydään yhdessä läpi l</a:t>
            </a:r>
            <a:r>
              <a:rPr lang="fi-FI" sz="3600" dirty="0" smtClean="0">
                <a:solidFill>
                  <a:schemeClr val="tx1"/>
                </a:solidFill>
              </a:rPr>
              <a:t>uetun ymmärtämisen strategioita</a:t>
            </a:r>
          </a:p>
          <a:p>
            <a:r>
              <a:rPr lang="fi-FI" sz="3600" dirty="0" smtClean="0"/>
              <a:t>Luetaan teksti liittyen väreihin (esim. sateenkaari) tai rauhallisuuteen </a:t>
            </a:r>
            <a:r>
              <a:rPr lang="fi-FI" sz="3600" dirty="0"/>
              <a:t>(</a:t>
            </a:r>
            <a:r>
              <a:rPr lang="fi-FI" sz="3600" dirty="0" smtClean="0">
                <a:solidFill>
                  <a:schemeClr val="tx1"/>
                </a:solidFill>
              </a:rPr>
              <a:t>esim. </a:t>
            </a:r>
            <a:r>
              <a:rPr lang="fi-FI" sz="3600" dirty="0" smtClean="0"/>
              <a:t>stressin sietokykyyn</a:t>
            </a:r>
            <a:r>
              <a:rPr lang="fi-FI" sz="3600" dirty="0" smtClean="0"/>
              <a:t>)</a:t>
            </a:r>
            <a:r>
              <a:rPr lang="fi-FI" sz="3600" dirty="0" smtClean="0">
                <a:solidFill>
                  <a:schemeClr val="tx1"/>
                </a:solidFill>
              </a:rPr>
              <a:t> </a:t>
            </a:r>
            <a:endParaRPr lang="fi-FI" sz="36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i-FI" sz="3600" dirty="0" smtClean="0">
              <a:solidFill>
                <a:schemeClr val="tx1"/>
              </a:solidFill>
            </a:endParaRPr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62692" y="1811218"/>
            <a:ext cx="3843338" cy="4186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772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4. Tiedonkäsittely ja soveltaminen</a:t>
            </a:r>
            <a:r>
              <a:rPr lang="fi-FI" b="1" dirty="0" smtClean="0"/>
              <a:t/>
            </a:r>
            <a:br>
              <a:rPr lang="fi-FI" b="1" dirty="0" smtClean="0"/>
            </a:br>
            <a:endParaRPr lang="en-GB" sz="32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014197" cy="4520485"/>
          </a:xfrm>
        </p:spPr>
        <p:txBody>
          <a:bodyPr>
            <a:normAutofit lnSpcReduction="10000"/>
          </a:bodyPr>
          <a:lstStyle/>
          <a:p>
            <a:r>
              <a:rPr lang="fi-FI" sz="3200" dirty="0"/>
              <a:t>Ippo-video muistiinpanotekniikoista</a:t>
            </a:r>
            <a:endParaRPr lang="fi-FI" sz="3000" dirty="0" smtClean="0">
              <a:solidFill>
                <a:schemeClr val="tx1"/>
              </a:solidFill>
            </a:endParaRPr>
          </a:p>
          <a:p>
            <a:r>
              <a:rPr lang="fi-FI" sz="3000" dirty="0" smtClean="0">
                <a:solidFill>
                  <a:schemeClr val="tx1"/>
                </a:solidFill>
              </a:rPr>
              <a:t>Jäsentele </a:t>
            </a:r>
            <a:r>
              <a:rPr lang="fi-FI" sz="3000" dirty="0" smtClean="0">
                <a:solidFill>
                  <a:schemeClr val="tx1"/>
                </a:solidFill>
              </a:rPr>
              <a:t>ja tiivistä </a:t>
            </a:r>
            <a:r>
              <a:rPr lang="fi-FI" sz="3000" dirty="0" smtClean="0"/>
              <a:t>tekstistä</a:t>
            </a:r>
            <a:r>
              <a:rPr lang="fi-FI" sz="3000" dirty="0" smtClean="0">
                <a:solidFill>
                  <a:schemeClr val="tx1"/>
                </a:solidFill>
              </a:rPr>
              <a:t> </a:t>
            </a:r>
            <a:r>
              <a:rPr lang="fi-FI" sz="3000" dirty="0" smtClean="0">
                <a:solidFill>
                  <a:schemeClr val="tx1"/>
                </a:solidFill>
              </a:rPr>
              <a:t>oppimasi asiat </a:t>
            </a:r>
            <a:r>
              <a:rPr lang="fi-FI" sz="3000" dirty="0">
                <a:solidFill>
                  <a:schemeClr val="tx1"/>
                </a:solidFill>
              </a:rPr>
              <a:t>sinulle sopivalla tavalla (kuvat, käsitekartta, miellekartta, aikajana, ydinsanat, </a:t>
            </a:r>
            <a:r>
              <a:rPr lang="fi-FI" sz="3000" dirty="0" smtClean="0">
                <a:solidFill>
                  <a:schemeClr val="tx1"/>
                </a:solidFill>
              </a:rPr>
              <a:t>muistisäännöt ym.)</a:t>
            </a:r>
            <a:endParaRPr lang="fi-FI" sz="3000" dirty="0" smtClean="0">
              <a:solidFill>
                <a:schemeClr val="tx1"/>
              </a:solidFill>
            </a:endParaRPr>
          </a:p>
          <a:p>
            <a:r>
              <a:rPr lang="fi-FI" sz="3000" dirty="0" smtClean="0">
                <a:solidFill>
                  <a:schemeClr val="tx1"/>
                </a:solidFill>
              </a:rPr>
              <a:t>Muistisääntö sateenkaaren väreistä: Puiden Oksissa Keväisin Vihreä Saa Vallan</a:t>
            </a:r>
          </a:p>
          <a:p>
            <a:pPr marL="0" indent="0">
              <a:buNone/>
            </a:pPr>
            <a:endParaRPr lang="en-GB" sz="3600" dirty="0">
              <a:solidFill>
                <a:schemeClr val="tx1"/>
              </a:solidFill>
            </a:endParaRPr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8871" y="1617690"/>
            <a:ext cx="4175147" cy="4593483"/>
          </a:xfrm>
        </p:spPr>
      </p:pic>
      <p:sp>
        <p:nvSpPr>
          <p:cNvPr id="4" name="Tekstiruutu 3"/>
          <p:cNvSpPr txBox="1"/>
          <p:nvPr/>
        </p:nvSpPr>
        <p:spPr>
          <a:xfrm>
            <a:off x="3233972" y="1048545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84427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5652752" cy="1012914"/>
          </a:xfrm>
        </p:spPr>
        <p:txBody>
          <a:bodyPr/>
          <a:lstStyle/>
          <a:p>
            <a:r>
              <a:rPr lang="fi-FI" b="1" dirty="0" smtClean="0"/>
              <a:t>5. Itsearviointi</a:t>
            </a:r>
            <a:endParaRPr lang="en-GB" b="1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1690688"/>
            <a:ext cx="5065712" cy="43291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800" dirty="0">
                <a:solidFill>
                  <a:schemeClr val="tx1"/>
                </a:solidFill>
              </a:rPr>
              <a:t>Täydennä oppimispäiväkirja tämän oppimiskerran osalta.</a:t>
            </a:r>
          </a:p>
          <a:p>
            <a:pPr marL="0" indent="0">
              <a:buNone/>
            </a:pPr>
            <a:endParaRPr lang="fi-FI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2800" dirty="0" smtClean="0">
                <a:solidFill>
                  <a:schemeClr val="tx1"/>
                </a:solidFill>
              </a:rPr>
              <a:t>Pohdi </a:t>
            </a:r>
            <a:r>
              <a:rPr lang="fi-FI" sz="2800" dirty="0">
                <a:solidFill>
                  <a:schemeClr val="tx1"/>
                </a:solidFill>
              </a:rPr>
              <a:t>ensi kerraksi, mikä </a:t>
            </a:r>
            <a:r>
              <a:rPr lang="fi-FI" sz="2800" dirty="0" smtClean="0">
                <a:solidFill>
                  <a:schemeClr val="tx1"/>
                </a:solidFill>
              </a:rPr>
              <a:t>oli mieluisin opiskelutekniikka koko Ippo</a:t>
            </a:r>
            <a:r>
              <a:rPr lang="fi-FI" sz="2800" dirty="0">
                <a:solidFill>
                  <a:schemeClr val="tx1"/>
                </a:solidFill>
              </a:rPr>
              <a:t>-</a:t>
            </a:r>
            <a:r>
              <a:rPr lang="fi-FI" sz="2800" dirty="0" smtClean="0">
                <a:solidFill>
                  <a:schemeClr val="tx1"/>
                </a:solidFill>
              </a:rPr>
              <a:t>oppimiskokonaisuuden aikana. </a:t>
            </a:r>
            <a:endParaRPr lang="fi-FI" sz="26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dirty="0" smtClean="0">
                <a:solidFill>
                  <a:schemeClr val="tx1"/>
                </a:solidFill>
              </a:rPr>
              <a:t>Jos tarinakortteja on tehty, niin:</a:t>
            </a:r>
          </a:p>
          <a:p>
            <a:pPr marL="0" indent="0">
              <a:buNone/>
            </a:pPr>
            <a:r>
              <a:rPr lang="fi-FI" dirty="0" smtClean="0">
                <a:solidFill>
                  <a:schemeClr val="tx1"/>
                </a:solidFill>
              </a:rPr>
              <a:t>Kokoa ensi kerraksi kaikki tarinakortit yhteen.</a:t>
            </a:r>
            <a:endParaRPr lang="en-GB" dirty="0" smtClean="0">
              <a:solidFill>
                <a:schemeClr val="tx1"/>
              </a:solidFill>
            </a:endParaRP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09893" y="1487406"/>
            <a:ext cx="3442441" cy="459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639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7211096" cy="1325563"/>
          </a:xfrm>
        </p:spPr>
        <p:txBody>
          <a:bodyPr/>
          <a:lstStyle/>
          <a:p>
            <a:r>
              <a:rPr lang="fi-FI" b="1" dirty="0" smtClean="0"/>
              <a:t>6. Toimintakulttuurin arviointi</a:t>
            </a:r>
            <a:endParaRPr lang="en-GB" b="1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fi-FI" sz="3200" dirty="0"/>
              <a:t>Millaisia Ippo-tehtävät mielestäsi olivat?</a:t>
            </a:r>
          </a:p>
          <a:p>
            <a:pPr marL="514350" indent="-514350">
              <a:buAutoNum type="arabicPeriod"/>
            </a:pPr>
            <a:r>
              <a:rPr lang="fi-FI" sz="3200" dirty="0"/>
              <a:t>Miten ryhmä mielestäsi toimi (kavereiden kanssa keskustelu, kaverin auttaminen ja kannustus)?</a:t>
            </a:r>
          </a:p>
          <a:p>
            <a:pPr marL="514350" indent="-514350">
              <a:buAutoNum type="arabicPeriod"/>
            </a:pPr>
            <a:r>
              <a:rPr lang="fi-FI" sz="3200" dirty="0"/>
              <a:t>Millainen ilmapiiri Ippo-oppimiskerran aikana oli?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8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0045" y="1965960"/>
            <a:ext cx="3412902" cy="4266129"/>
          </a:xfrm>
        </p:spPr>
      </p:pic>
    </p:spTree>
    <p:extLst>
      <p:ext uri="{BB962C8B-B14F-4D97-AF65-F5344CB8AC3E}">
        <p14:creationId xmlns:p14="http://schemas.microsoft.com/office/powerpoint/2010/main" val="1400832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696</TotalTime>
  <Words>237</Words>
  <Application>Microsoft Office PowerPoint</Application>
  <PresentationFormat>Laajakuva</PresentationFormat>
  <Paragraphs>44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Bradley Hand Bold</vt:lpstr>
      <vt:lpstr>Calibri</vt:lpstr>
      <vt:lpstr>Calibri Light</vt:lpstr>
      <vt:lpstr>Office-teema</vt:lpstr>
      <vt:lpstr>TIIVIS-IPPO RAUHALLINEN VÄRI</vt:lpstr>
      <vt:lpstr>1. Motivointi</vt:lpstr>
      <vt:lpstr>Tavoitteet</vt:lpstr>
      <vt:lpstr>3. Arki ja elämä</vt:lpstr>
      <vt:lpstr>APUKYSYMYKSET</vt:lpstr>
      <vt:lpstr>3. Tiedonhaku</vt:lpstr>
      <vt:lpstr>4. Tiedonkäsittely ja soveltaminen </vt:lpstr>
      <vt:lpstr>5. Itsearviointi</vt:lpstr>
      <vt:lpstr>6. Toimintakulttuurin arviointi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Innokas harrastus</dc:title>
  <dc:creator>Salla Venalainen</dc:creator>
  <cp:lastModifiedBy>Venäläinen Salla</cp:lastModifiedBy>
  <cp:revision>64</cp:revision>
  <dcterms:created xsi:type="dcterms:W3CDTF">2015-12-18T08:57:57Z</dcterms:created>
  <dcterms:modified xsi:type="dcterms:W3CDTF">2017-10-16T11:45:54Z</dcterms:modified>
</cp:coreProperties>
</file>