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67" r:id="rId3"/>
    <p:sldId id="264" r:id="rId4"/>
    <p:sldId id="284" r:id="rId5"/>
    <p:sldId id="283" r:id="rId6"/>
    <p:sldId id="269" r:id="rId7"/>
    <p:sldId id="268" r:id="rId8"/>
    <p:sldId id="285" r:id="rId9"/>
    <p:sldId id="276" r:id="rId10"/>
    <p:sldId id="277" r:id="rId11"/>
    <p:sldId id="273" r:id="rId12"/>
    <p:sldId id="27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6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2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7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1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8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2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3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5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4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1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7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32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PSv5C01C0" TargetMode="External"/><Relationship Id="rId2" Type="http://schemas.openxmlformats.org/officeDocument/2006/relationships/hyperlink" Target="https://www.youtube.com/watch?v=Tmj15ZPXm2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paixkCr4ui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2768" y="3673696"/>
            <a:ext cx="3680885" cy="625459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400" b="1" dirty="0" smtClean="0">
                <a:solidFill>
                  <a:schemeClr val="bg1"/>
                </a:solidFill>
              </a:rPr>
              <a:t>Tunne-Ippo</a:t>
            </a:r>
            <a:br>
              <a:rPr lang="fi-FI" sz="4400" b="1" dirty="0" smtClean="0">
                <a:solidFill>
                  <a:schemeClr val="bg1"/>
                </a:solidFill>
              </a:rPr>
            </a:br>
            <a:r>
              <a:rPr lang="fi-FI" sz="3100" b="1" dirty="0" smtClean="0">
                <a:solidFill>
                  <a:schemeClr val="bg1"/>
                </a:solidFill>
              </a:rPr>
              <a:t>ALOITUSKERTA</a:t>
            </a:r>
            <a:r>
              <a:rPr lang="fi-FI" sz="4400" b="1" dirty="0" smtClean="0">
                <a:solidFill>
                  <a:schemeClr val="bg1"/>
                </a:solidFill>
              </a:rPr>
              <a:t/>
            </a:r>
            <a:br>
              <a:rPr lang="fi-FI" sz="4400" b="1" dirty="0" smtClean="0">
                <a:solidFill>
                  <a:schemeClr val="bg1"/>
                </a:solidFill>
              </a:rPr>
            </a:br>
            <a:r>
              <a:rPr lang="fi-FI" sz="4400" b="1" dirty="0" smtClean="0">
                <a:solidFill>
                  <a:schemeClr val="bg1"/>
                </a:solidFill>
              </a:rPr>
              <a:t/>
            </a:r>
            <a:br>
              <a:rPr lang="fi-FI" sz="4400" b="1" dirty="0" smtClean="0">
                <a:solidFill>
                  <a:schemeClr val="bg1"/>
                </a:solidFill>
              </a:rPr>
            </a:br>
            <a:r>
              <a:rPr lang="fi-FI" sz="3600" b="1" dirty="0" smtClean="0">
                <a:solidFill>
                  <a:schemeClr val="bg1"/>
                </a:solidFill>
              </a:rPr>
              <a:t>STEP 3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4733" y="1231374"/>
            <a:ext cx="4234757" cy="4884645"/>
          </a:xfrm>
          <a:prstGeom prst="rect">
            <a:avLst/>
          </a:prstGeom>
        </p:spPr>
      </p:pic>
      <p:sp>
        <p:nvSpPr>
          <p:cNvPr id="8" name="Tekstin paikkamerkki 7"/>
          <p:cNvSpPr>
            <a:spLocks noGrp="1"/>
          </p:cNvSpPr>
          <p:nvPr>
            <p:ph type="body" sz="half" idx="2"/>
          </p:nvPr>
        </p:nvSpPr>
        <p:spPr>
          <a:xfrm>
            <a:off x="1315628" y="5081550"/>
            <a:ext cx="2215166" cy="8427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ILOINEN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HAPPY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79015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</a:rPr>
              <a:t>5. Itsearviointi 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fi-FI" sz="22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339536" cy="3649133"/>
          </a:xfrm>
        </p:spPr>
        <p:txBody>
          <a:bodyPr>
            <a:normAutofit fontScale="92500"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TUTUSTUTAAN YHDESSÄ OPPIMISPÄIVÄKIRJAAN</a:t>
            </a:r>
          </a:p>
          <a:p>
            <a:r>
              <a:rPr lang="fi-FI" sz="3200" dirty="0">
                <a:solidFill>
                  <a:schemeClr val="bg1"/>
                </a:solidFill>
              </a:rPr>
              <a:t>Suunnitellaan ja piirretään </a:t>
            </a:r>
            <a:r>
              <a:rPr lang="fi-FI" sz="3200" dirty="0" smtClean="0">
                <a:solidFill>
                  <a:schemeClr val="bg1"/>
                </a:solidFill>
              </a:rPr>
              <a:t>oma Ippo-hahmo omat luonteenvahvuudet huomioiden.</a:t>
            </a:r>
            <a:endParaRPr lang="fi-FI" sz="3200" dirty="0">
              <a:solidFill>
                <a:schemeClr val="bg1"/>
              </a:solidFill>
            </a:endParaRPr>
          </a:p>
          <a:p>
            <a:endParaRPr lang="en-GB" sz="2800" b="1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88" y="1488616"/>
            <a:ext cx="3714762" cy="49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Apukysymykset ensi kertaa varten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600" dirty="0">
                <a:solidFill>
                  <a:schemeClr val="bg1"/>
                </a:solidFill>
              </a:rPr>
              <a:t>Mikä eläin olen?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Millainen olen ulkonäöltäni?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Miten minä liikun?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Missä minä asun?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Missä minut voi tavata?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Mitä nautin ravinnokseni?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Mikä minussa on erityistä?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4" y="2378425"/>
            <a:ext cx="4995862" cy="27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1623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6. Toimintakulttuurin arviointi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2" y="1815920"/>
            <a:ext cx="4995334" cy="44432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2800" dirty="0">
                <a:solidFill>
                  <a:schemeClr val="bg1"/>
                </a:solidFill>
              </a:rPr>
              <a:t>Millaisia Ippo-tehtävät mielestäsi olivat?</a:t>
            </a:r>
          </a:p>
          <a:p>
            <a:pPr marL="514350" indent="-514350">
              <a:buAutoNum type="arabicPeriod"/>
            </a:pPr>
            <a:r>
              <a:rPr lang="fi-FI" sz="2800" dirty="0">
                <a:solidFill>
                  <a:schemeClr val="bg1"/>
                </a:solidFill>
              </a:rPr>
              <a:t>Miten ryhmä mielestäsi toimi (kavereiden kanssa keskustelu, kaverin auttaminen ja kannustus)?</a:t>
            </a:r>
          </a:p>
          <a:p>
            <a:pPr marL="514350" indent="-514350">
              <a:buAutoNum type="arabicPeriod"/>
            </a:pPr>
            <a:r>
              <a:rPr lang="fi-FI" sz="2800" dirty="0">
                <a:solidFill>
                  <a:schemeClr val="bg1"/>
                </a:solidFill>
              </a:rPr>
              <a:t>Millainen ilmapiiri Ippo-oppimiskerran aikana oli?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2763" y="1571223"/>
            <a:ext cx="3651432" cy="46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7016" cy="1553827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</a:rPr>
              <a:t>Lisätehtävä: Tarinakortti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3989229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 smtClean="0">
                <a:solidFill>
                  <a:schemeClr val="bg1"/>
                </a:solidFill>
              </a:rPr>
              <a:t>Tarinakortin idea</a:t>
            </a:r>
          </a:p>
          <a:p>
            <a:pPr marL="0" indent="0">
              <a:buNone/>
            </a:pPr>
            <a:endParaRPr lang="fi-FI" sz="32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3200" dirty="0" smtClean="0">
                <a:solidFill>
                  <a:schemeClr val="bg1"/>
                </a:solidFill>
              </a:rPr>
              <a:t>Tarinakortin aihe: </a:t>
            </a:r>
          </a:p>
          <a:p>
            <a:pPr marL="0" indent="0">
              <a:buNone/>
            </a:pPr>
            <a:r>
              <a:rPr lang="fi-FI" sz="3200" dirty="0" smtClean="0">
                <a:solidFill>
                  <a:schemeClr val="bg1"/>
                </a:solidFill>
              </a:rPr>
              <a:t>Päähenkilö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4435" y="1027906"/>
            <a:ext cx="3902298" cy="50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7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618186" y="456910"/>
            <a:ext cx="8301977" cy="1103313"/>
          </a:xfrm>
        </p:spPr>
        <p:txBody>
          <a:bodyPr/>
          <a:lstStyle/>
          <a:p>
            <a:r>
              <a:rPr lang="fi-FI" b="1" dirty="0" smtClean="0"/>
              <a:t>	</a:t>
            </a:r>
            <a:r>
              <a:rPr lang="fi-FI" b="1" dirty="0" smtClean="0">
                <a:solidFill>
                  <a:schemeClr val="bg1"/>
                </a:solidFill>
              </a:rPr>
              <a:t>QR-</a:t>
            </a:r>
            <a:r>
              <a:rPr lang="fi-FI" b="1" dirty="0" err="1" smtClean="0">
                <a:solidFill>
                  <a:schemeClr val="bg1"/>
                </a:solidFill>
              </a:rPr>
              <a:t>koodiTehtävät</a:t>
            </a:r>
            <a:r>
              <a:rPr lang="fi-FI" b="1" dirty="0" smtClean="0">
                <a:solidFill>
                  <a:schemeClr val="bg1"/>
                </a:solidFill>
              </a:rPr>
              <a:t> (lisätehtäviä)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Kuva 6" descr="C:\Users\Salla\Desktop\Esa_Opa\QR\iloinen_ippo1\kehupesula_iloinen_ippo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2" y="1618423"/>
            <a:ext cx="3133725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89346" y="3451539"/>
            <a:ext cx="3444795" cy="3093712"/>
          </a:xfrm>
          <a:prstGeom prst="rect">
            <a:avLst/>
          </a:prstGeom>
        </p:spPr>
      </p:pic>
      <p:pic>
        <p:nvPicPr>
          <p:cNvPr id="9" name="Kuva 8" descr="C:\Users\Salla\Desktop\Esa_Opa\QR\iloinen_ippo1\kehupesula_iloinen_ippo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63" y="1680448"/>
            <a:ext cx="3267075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6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5802" y="609601"/>
            <a:ext cx="4607416" cy="1116170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1. MOTIVOINTI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685802" y="1725770"/>
            <a:ext cx="4995334" cy="44689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800" dirty="0" smtClean="0">
                <a:solidFill>
                  <a:schemeClr val="bg1"/>
                </a:solidFill>
              </a:rPr>
              <a:t>Rileyn muistot 1:</a:t>
            </a:r>
          </a:p>
          <a:p>
            <a:pPr marL="0" indent="0">
              <a:buNone/>
            </a:pPr>
            <a:r>
              <a:rPr lang="fi-FI" sz="38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fi-FI" sz="3800" dirty="0">
                <a:solidFill>
                  <a:schemeClr val="bg1"/>
                </a:solidFill>
                <a:hlinkClick r:id="rId2"/>
              </a:rPr>
              <a:t>://</a:t>
            </a:r>
            <a:r>
              <a:rPr lang="fi-FI" sz="3800" dirty="0" smtClean="0">
                <a:solidFill>
                  <a:schemeClr val="bg1"/>
                </a:solidFill>
                <a:hlinkClick r:id="rId2"/>
              </a:rPr>
              <a:t>www.youtube.com/watch?v=Tmj15ZPXm2Q</a:t>
            </a:r>
            <a:endParaRPr lang="fi-FI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3800" dirty="0" smtClean="0">
                <a:solidFill>
                  <a:schemeClr val="bg1"/>
                </a:solidFill>
              </a:rPr>
              <a:t>Rileyn muistot 2:</a:t>
            </a:r>
          </a:p>
          <a:p>
            <a:pPr marL="0" indent="0">
              <a:buNone/>
            </a:pPr>
            <a:r>
              <a:rPr lang="fi-FI" sz="38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fi-FI" sz="3800" dirty="0" smtClean="0">
                <a:solidFill>
                  <a:schemeClr val="bg1"/>
                </a:solidFill>
                <a:hlinkClick r:id="rId3"/>
              </a:rPr>
              <a:t>www.youtube.com/watch?v=lQPSv5C01C0</a:t>
            </a:r>
            <a:endParaRPr lang="fi-FI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3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3800" dirty="0" smtClean="0">
                <a:solidFill>
                  <a:schemeClr val="bg1"/>
                </a:solidFill>
              </a:rPr>
              <a:t>Tietokilpailu Socrativella:</a:t>
            </a:r>
            <a:endParaRPr lang="fi-FI" sz="3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3800" dirty="0" smtClean="0">
                <a:solidFill>
                  <a:schemeClr val="bg1"/>
                </a:solidFill>
              </a:rPr>
              <a:t>Muistot ja tunteet</a:t>
            </a:r>
          </a:p>
          <a:p>
            <a:pPr marL="1371600" lvl="3" indent="0">
              <a:buNone/>
            </a:pPr>
            <a:endParaRPr lang="fi-FI" sz="2600" dirty="0" smtClean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92275" y="1471427"/>
            <a:ext cx="4324951" cy="431977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6008718"/>
            <a:ext cx="5318975" cy="3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7133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>
                <a:solidFill>
                  <a:schemeClr val="bg1"/>
                </a:solidFill>
              </a:rPr>
              <a:t>1. </a:t>
            </a:r>
            <a:r>
              <a:rPr lang="fi-FI" sz="4000" b="1" dirty="0" smtClean="0">
                <a:solidFill>
                  <a:schemeClr val="bg1"/>
                </a:solidFill>
              </a:rPr>
              <a:t>Tavoitteena</a:t>
            </a:r>
            <a:r>
              <a:rPr lang="fi-FI" sz="4000" b="1" dirty="0" smtClean="0">
                <a:solidFill>
                  <a:schemeClr val="bg1"/>
                </a:solidFill>
              </a:rPr>
              <a:t/>
            </a:r>
            <a:br>
              <a:rPr lang="fi-FI" sz="4000" b="1" dirty="0" smtClean="0">
                <a:solidFill>
                  <a:schemeClr val="bg1"/>
                </a:solidFill>
              </a:rPr>
            </a:br>
            <a:r>
              <a:rPr lang="fi-FI" sz="4000" b="1" dirty="0" smtClean="0">
                <a:solidFill>
                  <a:schemeClr val="bg1"/>
                </a:solidFill>
              </a:rPr>
              <a:t>aloituskerralla</a:t>
            </a:r>
            <a:r>
              <a:rPr lang="fi-FI" dirty="0">
                <a:solidFill>
                  <a:schemeClr val="bg1"/>
                </a:solidFill>
              </a:rPr>
              <a:t/>
            </a:r>
            <a:br>
              <a:rPr lang="fi-FI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685802" y="1957590"/>
            <a:ext cx="4995334" cy="4262906"/>
          </a:xfrm>
        </p:spPr>
        <p:txBody>
          <a:bodyPr>
            <a:normAutofit fontScale="70000" lnSpcReduction="20000"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o</a:t>
            </a:r>
            <a:r>
              <a:rPr lang="fi-FI" sz="3200" dirty="0" smtClean="0">
                <a:solidFill>
                  <a:schemeClr val="bg1"/>
                </a:solidFill>
              </a:rPr>
              <a:t>n hahmottaa, mikä on Ippo ja millaisia taitoja on tarkoitus opiskella ja arvioida.</a:t>
            </a:r>
          </a:p>
          <a:p>
            <a:r>
              <a:rPr lang="fi-FI" sz="3200" dirty="0">
                <a:solidFill>
                  <a:schemeClr val="bg1"/>
                </a:solidFill>
              </a:rPr>
              <a:t>o</a:t>
            </a:r>
            <a:r>
              <a:rPr lang="fi-FI" sz="3200" dirty="0" smtClean="0">
                <a:solidFill>
                  <a:schemeClr val="bg1"/>
                </a:solidFill>
              </a:rPr>
              <a:t>n ymmärtää oman asennoitumisen, omien tunteiden, luonteenpiirteiden sekä aivojen hyvinvoinnin vaikutus oppimisessa.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oivaltaa, että ihmiset ovat temperamentiltaan erilaisia ja oppivat eri tavoin.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oivaltaa miten laaja-alainen osaaminen näkyy koulun arjessa</a:t>
            </a:r>
            <a:r>
              <a:rPr lang="fi-FI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TEHTÄVÄ: Aloitusessee</a:t>
            </a:r>
            <a:endParaRPr lang="fi-FI" sz="3200" dirty="0" smtClean="0">
              <a:solidFill>
                <a:schemeClr val="bg1"/>
              </a:solidFill>
            </a:endParaRP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9669" y="1680932"/>
            <a:ext cx="3948730" cy="41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790305" y="508095"/>
            <a:ext cx="3331402" cy="149631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fi-FI" sz="1687" b="1" dirty="0" smtClean="0">
                <a:solidFill>
                  <a:schemeClr val="bg1"/>
                </a:solidFill>
              </a:rPr>
              <a:t>Ippo-oppimiskokonaisuus</a:t>
            </a:r>
            <a:endParaRPr sz="1687" b="1" dirty="0"/>
          </a:p>
        </p:txBody>
      </p:sp>
      <p:sp>
        <p:nvSpPr>
          <p:cNvPr id="120" name="Shape 120"/>
          <p:cNvSpPr/>
          <p:nvPr/>
        </p:nvSpPr>
        <p:spPr>
          <a:xfrm>
            <a:off x="2550418" y="2900372"/>
            <a:ext cx="1438588" cy="131936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sz="1687" dirty="0" smtClean="0"/>
              <a:t>Motivointi ja tavoitteet</a:t>
            </a:r>
            <a:endParaRPr sz="1687" dirty="0"/>
          </a:p>
        </p:txBody>
      </p:sp>
      <p:sp>
        <p:nvSpPr>
          <p:cNvPr id="121" name="Shape 121"/>
          <p:cNvSpPr/>
          <p:nvPr/>
        </p:nvSpPr>
        <p:spPr>
          <a:xfrm>
            <a:off x="4061653" y="2909511"/>
            <a:ext cx="1079415" cy="13010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sz="1687" dirty="0" smtClean="0"/>
              <a:t>Arki ja elämä</a:t>
            </a:r>
            <a:endParaRPr sz="1687" dirty="0"/>
          </a:p>
        </p:txBody>
      </p:sp>
      <p:sp>
        <p:nvSpPr>
          <p:cNvPr id="122" name="Shape 122"/>
          <p:cNvSpPr/>
          <p:nvPr/>
        </p:nvSpPr>
        <p:spPr>
          <a:xfrm>
            <a:off x="5258362" y="2910802"/>
            <a:ext cx="1167557" cy="127675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sz="1687" dirty="0" smtClean="0"/>
              <a:t>Tiedonhaku</a:t>
            </a:r>
            <a:endParaRPr sz="1687" dirty="0"/>
          </a:p>
        </p:txBody>
      </p:sp>
      <p:sp>
        <p:nvSpPr>
          <p:cNvPr id="123" name="Shape 123"/>
          <p:cNvSpPr/>
          <p:nvPr/>
        </p:nvSpPr>
        <p:spPr>
          <a:xfrm>
            <a:off x="6543214" y="2912493"/>
            <a:ext cx="1227263" cy="13010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sz="1400" dirty="0" err="1" smtClean="0"/>
              <a:t>Tiedonkäsit-tely</a:t>
            </a:r>
            <a:r>
              <a:rPr lang="fi-FI" sz="1400" dirty="0" smtClean="0"/>
              <a:t> ja soveltaminen</a:t>
            </a:r>
            <a:endParaRPr sz="1400" dirty="0"/>
          </a:p>
        </p:txBody>
      </p:sp>
      <p:sp>
        <p:nvSpPr>
          <p:cNvPr id="124" name="Shape 124"/>
          <p:cNvSpPr/>
          <p:nvPr/>
        </p:nvSpPr>
        <p:spPr>
          <a:xfrm>
            <a:off x="9172623" y="2924274"/>
            <a:ext cx="1313707" cy="12653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fi-FI" sz="1477" dirty="0" err="1" smtClean="0"/>
              <a:t>Toimintakult</a:t>
            </a:r>
            <a:r>
              <a:rPr lang="fi-FI" sz="1477" dirty="0" smtClean="0"/>
              <a:t>-tuurin arviointi</a:t>
            </a:r>
            <a:endParaRPr sz="1477" dirty="0"/>
          </a:p>
        </p:txBody>
      </p:sp>
      <p:pic>
        <p:nvPicPr>
          <p:cNvPr id="125" name="jeng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5385" y="3481172"/>
            <a:ext cx="795719" cy="67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ylafemm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9739" y="3459619"/>
            <a:ext cx="553328" cy="710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loine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5260" y="956523"/>
            <a:ext cx="806269" cy="945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17381" y="3589483"/>
            <a:ext cx="517218" cy="56711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7932420" y="2906404"/>
            <a:ext cx="1167557" cy="128555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sz="1406" dirty="0" smtClean="0"/>
              <a:t>I</a:t>
            </a:r>
            <a:r>
              <a:rPr lang="fi-FI" sz="1406" dirty="0" err="1" smtClean="0"/>
              <a:t>tsearviointi</a:t>
            </a:r>
            <a:endParaRPr sz="1406" dirty="0"/>
          </a:p>
        </p:txBody>
      </p:sp>
      <p:pic>
        <p:nvPicPr>
          <p:cNvPr id="13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39534" y="3362123"/>
            <a:ext cx="553328" cy="73932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2723453" y="5221595"/>
            <a:ext cx="1215489" cy="13967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/>
              <a:t>10 </a:t>
            </a:r>
            <a:r>
              <a:rPr sz="773" dirty="0" err="1"/>
              <a:t>luonteenvahvuutta</a:t>
            </a:r>
            <a:r>
              <a:rPr sz="773" dirty="0"/>
              <a:t>: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iloisuus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ystävällisyys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sinnikkyys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luovuus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kärsivällisyys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rohkeus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kiitollisuus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innokkuus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huumorintajuisuus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773" dirty="0" err="1"/>
              <a:t>rauhallisuus</a:t>
            </a:r>
            <a:endParaRPr sz="773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sz="773" dirty="0"/>
          </a:p>
        </p:txBody>
      </p:sp>
      <p:sp>
        <p:nvSpPr>
          <p:cNvPr id="134" name="Shape 134"/>
          <p:cNvSpPr/>
          <p:nvPr/>
        </p:nvSpPr>
        <p:spPr>
          <a:xfrm>
            <a:off x="4114361" y="5221595"/>
            <a:ext cx="973999" cy="13967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5" name="Shape 135"/>
          <p:cNvSpPr/>
          <p:nvPr/>
        </p:nvSpPr>
        <p:spPr>
          <a:xfrm>
            <a:off x="5307568" y="5260310"/>
            <a:ext cx="1136332" cy="131936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fi-FI" sz="1100" dirty="0" smtClean="0"/>
              <a:t>Erilaiset tiedonhankinta menetelmät</a:t>
            </a:r>
            <a:endParaRPr sz="1100" dirty="0"/>
          </a:p>
        </p:txBody>
      </p:sp>
      <p:sp>
        <p:nvSpPr>
          <p:cNvPr id="136" name="Shape 136"/>
          <p:cNvSpPr/>
          <p:nvPr/>
        </p:nvSpPr>
        <p:spPr>
          <a:xfrm>
            <a:off x="6643617" y="5252284"/>
            <a:ext cx="1226380" cy="133541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Ippo ja oppimisen taidot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Muistiinpanotekniikat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Muistitekniikat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Lukutekniikat</a:t>
            </a:r>
          </a:p>
        </p:txBody>
      </p:sp>
      <p:sp>
        <p:nvSpPr>
          <p:cNvPr id="137" name="Shape 137"/>
          <p:cNvSpPr/>
          <p:nvPr/>
        </p:nvSpPr>
        <p:spPr>
          <a:xfrm>
            <a:off x="8070567" y="5252284"/>
            <a:ext cx="1135778" cy="133541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Luonteenvahvuudet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Oppimaan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oppimisen taidot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Tarinakortti</a:t>
            </a:r>
          </a:p>
        </p:txBody>
      </p:sp>
      <p:sp>
        <p:nvSpPr>
          <p:cNvPr id="138" name="Shape 138"/>
          <p:cNvSpPr/>
          <p:nvPr/>
        </p:nvSpPr>
        <p:spPr>
          <a:xfrm>
            <a:off x="9406916" y="5221595"/>
            <a:ext cx="1079415" cy="13967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Tehtävien mielekkyys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Ryhmän toiminta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endParaRPr sz="914"/>
          </a:p>
          <a:p>
            <a:pPr>
              <a:defRPr sz="1300">
                <a:solidFill>
                  <a:srgbClr val="FFFFFF"/>
                </a:solidFill>
              </a:defRPr>
            </a:pPr>
            <a:r>
              <a:rPr sz="914"/>
              <a:t>Ilmapiiri</a:t>
            </a:r>
          </a:p>
        </p:txBody>
      </p:sp>
      <p:sp>
        <p:nvSpPr>
          <p:cNvPr id="139" name="Shape 139"/>
          <p:cNvSpPr/>
          <p:nvPr/>
        </p:nvSpPr>
        <p:spPr>
          <a:xfrm>
            <a:off x="2689003" y="4500717"/>
            <a:ext cx="1360950" cy="51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500"/>
            </a:pPr>
            <a:r>
              <a:rPr sz="1055" dirty="0"/>
              <a:t>       </a:t>
            </a:r>
            <a:r>
              <a:rPr sz="900" b="1" dirty="0" err="1">
                <a:latin typeface="Helvetica"/>
                <a:ea typeface="Helvetica"/>
                <a:cs typeface="Helvetica"/>
                <a:sym typeface="Helvetica"/>
              </a:rPr>
              <a:t>Lisää</a:t>
            </a:r>
            <a:r>
              <a:rPr sz="9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900" b="1" dirty="0" err="1">
                <a:latin typeface="Helvetica"/>
                <a:ea typeface="Helvetica"/>
                <a:cs typeface="Helvetica"/>
                <a:sym typeface="Helvetica"/>
              </a:rPr>
              <a:t>oppilaan</a:t>
            </a:r>
            <a:r>
              <a:rPr sz="9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>
              <a:defRPr sz="1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/>
              <a:t>          </a:t>
            </a:r>
            <a:r>
              <a:rPr sz="900" dirty="0" err="1"/>
              <a:t>itsetuntemusta</a:t>
            </a:r>
            <a:r>
              <a:rPr sz="900" dirty="0"/>
              <a:t> ja</a:t>
            </a:r>
          </a:p>
          <a:p>
            <a:pPr>
              <a:defRPr sz="1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900" dirty="0"/>
              <a:t>         </a:t>
            </a:r>
            <a:r>
              <a:rPr sz="900" dirty="0" err="1"/>
              <a:t>motivoi</a:t>
            </a:r>
            <a:r>
              <a:rPr sz="900" dirty="0"/>
              <a:t> </a:t>
            </a:r>
            <a:r>
              <a:rPr sz="900" dirty="0" err="1"/>
              <a:t>aiheeseen</a:t>
            </a:r>
            <a:endParaRPr sz="900" dirty="0"/>
          </a:p>
        </p:txBody>
      </p:sp>
      <p:sp>
        <p:nvSpPr>
          <p:cNvPr id="140" name="Shape 140"/>
          <p:cNvSpPr/>
          <p:nvPr/>
        </p:nvSpPr>
        <p:spPr>
          <a:xfrm>
            <a:off x="4094854" y="4535843"/>
            <a:ext cx="95058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900" dirty="0" err="1"/>
              <a:t>Liittyy</a:t>
            </a:r>
            <a:r>
              <a:rPr sz="900" dirty="0"/>
              <a:t> </a:t>
            </a:r>
            <a:r>
              <a:rPr sz="900" dirty="0" err="1"/>
              <a:t>oppilaan</a:t>
            </a:r>
            <a:r>
              <a:rPr sz="900" dirty="0"/>
              <a:t> </a:t>
            </a:r>
            <a:endParaRPr lang="fi-FI" sz="900" dirty="0" smtClean="0"/>
          </a:p>
          <a:p>
            <a:r>
              <a:rPr sz="900" dirty="0" err="1" smtClean="0"/>
              <a:t>arkeen</a:t>
            </a:r>
            <a:endParaRPr sz="900" dirty="0"/>
          </a:p>
        </p:txBody>
      </p:sp>
      <p:sp>
        <p:nvSpPr>
          <p:cNvPr id="141" name="Shape 141"/>
          <p:cNvSpPr/>
          <p:nvPr/>
        </p:nvSpPr>
        <p:spPr>
          <a:xfrm>
            <a:off x="5483925" y="4556769"/>
            <a:ext cx="815929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900" dirty="0" smtClean="0"/>
              <a:t>Monipuoliset </a:t>
            </a:r>
          </a:p>
          <a:p>
            <a:pPr>
              <a:defRPr sz="1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900" dirty="0" smtClean="0"/>
              <a:t>tietolähteet</a:t>
            </a:r>
            <a:endParaRPr sz="900" dirty="0"/>
          </a:p>
        </p:txBody>
      </p:sp>
      <p:sp>
        <p:nvSpPr>
          <p:cNvPr id="142" name="Shape 142"/>
          <p:cNvSpPr/>
          <p:nvPr/>
        </p:nvSpPr>
        <p:spPr>
          <a:xfrm>
            <a:off x="6574100" y="4555399"/>
            <a:ext cx="985847" cy="310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773" dirty="0" err="1"/>
              <a:t>Kehittää</a:t>
            </a:r>
            <a:r>
              <a:rPr sz="773" dirty="0"/>
              <a:t> </a:t>
            </a:r>
            <a:r>
              <a:rPr sz="773" dirty="0" err="1"/>
              <a:t>oppimaan</a:t>
            </a:r>
            <a:r>
              <a:rPr sz="773" dirty="0"/>
              <a:t> </a:t>
            </a:r>
          </a:p>
          <a:p>
            <a:pPr>
              <a:defRPr sz="1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773" dirty="0" err="1"/>
              <a:t>oppimisen</a:t>
            </a:r>
            <a:r>
              <a:rPr sz="773" dirty="0"/>
              <a:t> </a:t>
            </a:r>
            <a:r>
              <a:rPr sz="773" dirty="0" err="1"/>
              <a:t>taitoja</a:t>
            </a:r>
            <a:endParaRPr sz="773" dirty="0"/>
          </a:p>
        </p:txBody>
      </p:sp>
      <p:sp>
        <p:nvSpPr>
          <p:cNvPr id="143" name="Shape 143"/>
          <p:cNvSpPr/>
          <p:nvPr/>
        </p:nvSpPr>
        <p:spPr>
          <a:xfrm>
            <a:off x="7859221" y="4570274"/>
            <a:ext cx="1521250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900" dirty="0" err="1"/>
              <a:t>Opettaa</a:t>
            </a:r>
            <a:r>
              <a:rPr sz="900" dirty="0"/>
              <a:t> </a:t>
            </a:r>
            <a:r>
              <a:rPr sz="900" dirty="0" err="1"/>
              <a:t>itsearviointitaitoja</a:t>
            </a:r>
            <a:endParaRPr sz="900" dirty="0"/>
          </a:p>
        </p:txBody>
      </p:sp>
      <p:sp>
        <p:nvSpPr>
          <p:cNvPr id="144" name="Shape 144"/>
          <p:cNvSpPr/>
          <p:nvPr/>
        </p:nvSpPr>
        <p:spPr>
          <a:xfrm>
            <a:off x="9479739" y="4521236"/>
            <a:ext cx="118396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/>
            </a:pPr>
            <a:r>
              <a:rPr sz="900" dirty="0" err="1"/>
              <a:t>Arvioi</a:t>
            </a:r>
            <a:r>
              <a:rPr sz="900" dirty="0"/>
              <a:t> </a:t>
            </a:r>
            <a:endParaRPr lang="fi-FI" sz="900" dirty="0" smtClean="0"/>
          </a:p>
          <a:p>
            <a:pPr>
              <a:defRPr sz="3600"/>
            </a:pPr>
            <a:r>
              <a:rPr sz="900" dirty="0" err="1" smtClean="0"/>
              <a:t>toimintakulttuuria</a:t>
            </a:r>
            <a:endParaRPr sz="900" dirty="0"/>
          </a:p>
        </p:txBody>
      </p:sp>
      <p:sp>
        <p:nvSpPr>
          <p:cNvPr id="145" name="Shape 145"/>
          <p:cNvSpPr/>
          <p:nvPr/>
        </p:nvSpPr>
        <p:spPr>
          <a:xfrm>
            <a:off x="4251031" y="5234387"/>
            <a:ext cx="572273" cy="1371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Lempiasiat: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eläin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peli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satu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esine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paikka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ruoka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harrastus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vaate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sz="844"/>
              <a:t>väri</a:t>
            </a:r>
          </a:p>
        </p:txBody>
      </p:sp>
      <p:sp>
        <p:nvSpPr>
          <p:cNvPr id="146" name="Shape 146"/>
          <p:cNvSpPr/>
          <p:nvPr/>
        </p:nvSpPr>
        <p:spPr>
          <a:xfrm flipV="1">
            <a:off x="4558331" y="4248995"/>
            <a:ext cx="1" cy="3998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7" name="Shape 147"/>
          <p:cNvSpPr/>
          <p:nvPr/>
        </p:nvSpPr>
        <p:spPr>
          <a:xfrm flipV="1">
            <a:off x="3399235" y="4220212"/>
            <a:ext cx="1" cy="45741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8" name="Shape 148"/>
          <p:cNvSpPr/>
          <p:nvPr/>
        </p:nvSpPr>
        <p:spPr>
          <a:xfrm flipV="1">
            <a:off x="5875734" y="4176117"/>
            <a:ext cx="1" cy="45936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9" name="Shape 149"/>
          <p:cNvSpPr/>
          <p:nvPr/>
        </p:nvSpPr>
        <p:spPr>
          <a:xfrm>
            <a:off x="5891468" y="4866741"/>
            <a:ext cx="1" cy="3998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0" name="Shape 150"/>
          <p:cNvSpPr/>
          <p:nvPr/>
        </p:nvSpPr>
        <p:spPr>
          <a:xfrm>
            <a:off x="4554802" y="4766069"/>
            <a:ext cx="1" cy="45741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1" name="Shape 151"/>
          <p:cNvSpPr/>
          <p:nvPr/>
        </p:nvSpPr>
        <p:spPr>
          <a:xfrm>
            <a:off x="3386507" y="5013359"/>
            <a:ext cx="1" cy="1875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2" name="Shape 152"/>
          <p:cNvSpPr/>
          <p:nvPr/>
        </p:nvSpPr>
        <p:spPr>
          <a:xfrm flipV="1">
            <a:off x="7063260" y="4226047"/>
            <a:ext cx="1" cy="3595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3" name="Shape 153"/>
          <p:cNvSpPr/>
          <p:nvPr/>
        </p:nvSpPr>
        <p:spPr>
          <a:xfrm>
            <a:off x="7063261" y="4762607"/>
            <a:ext cx="1" cy="4643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4" name="Shape 154"/>
          <p:cNvSpPr/>
          <p:nvPr/>
        </p:nvSpPr>
        <p:spPr>
          <a:xfrm flipV="1">
            <a:off x="8504816" y="4192128"/>
            <a:ext cx="1" cy="4273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5" name="Shape 155"/>
          <p:cNvSpPr/>
          <p:nvPr/>
        </p:nvSpPr>
        <p:spPr>
          <a:xfrm>
            <a:off x="8512968" y="4732734"/>
            <a:ext cx="1" cy="4643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6" name="Shape 156"/>
          <p:cNvSpPr/>
          <p:nvPr/>
        </p:nvSpPr>
        <p:spPr>
          <a:xfrm flipH="1">
            <a:off x="3382654" y="2037076"/>
            <a:ext cx="1544685" cy="86080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7" name="Shape 157"/>
          <p:cNvSpPr/>
          <p:nvPr/>
        </p:nvSpPr>
        <p:spPr>
          <a:xfrm flipH="1">
            <a:off x="4571865" y="2004413"/>
            <a:ext cx="1221981" cy="91704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8" name="Shape 158"/>
          <p:cNvSpPr/>
          <p:nvPr/>
        </p:nvSpPr>
        <p:spPr>
          <a:xfrm flipH="1">
            <a:off x="5915746" y="2050308"/>
            <a:ext cx="186458" cy="84328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9" name="Shape 159"/>
          <p:cNvSpPr/>
          <p:nvPr/>
        </p:nvSpPr>
        <p:spPr>
          <a:xfrm>
            <a:off x="6892207" y="2032382"/>
            <a:ext cx="342392" cy="8572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0" name="Shape 160"/>
          <p:cNvSpPr/>
          <p:nvPr/>
        </p:nvSpPr>
        <p:spPr>
          <a:xfrm>
            <a:off x="7634767" y="2030692"/>
            <a:ext cx="877917" cy="8779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1" name="Shape 161"/>
          <p:cNvSpPr/>
          <p:nvPr/>
        </p:nvSpPr>
        <p:spPr>
          <a:xfrm>
            <a:off x="8241984" y="2041065"/>
            <a:ext cx="1494352" cy="8675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2" name="Shape 162"/>
          <p:cNvSpPr/>
          <p:nvPr/>
        </p:nvSpPr>
        <p:spPr>
          <a:xfrm flipV="1">
            <a:off x="9819912" y="4176080"/>
            <a:ext cx="1" cy="4594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3" name="Shape 163"/>
          <p:cNvSpPr/>
          <p:nvPr/>
        </p:nvSpPr>
        <p:spPr>
          <a:xfrm>
            <a:off x="9832829" y="4781042"/>
            <a:ext cx="1" cy="4273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47" name="Kuva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182" y="3357879"/>
            <a:ext cx="733321" cy="798713"/>
          </a:xfrm>
          <a:prstGeom prst="rect">
            <a:avLst/>
          </a:prstGeom>
        </p:spPr>
      </p:pic>
      <p:pic>
        <p:nvPicPr>
          <p:cNvPr id="48" name="lempi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163173" y="3510831"/>
            <a:ext cx="482719" cy="631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45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74501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Laaja-alainen osaaminen osana oppimista</a:t>
            </a:r>
            <a:br>
              <a:rPr lang="fi-FI" dirty="0" smtClean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</a:rPr>
              <a:t>- </a:t>
            </a:r>
            <a:r>
              <a:rPr lang="fi-FI" sz="2200" dirty="0" smtClean="0">
                <a:solidFill>
                  <a:schemeClr val="bg1"/>
                </a:solidFill>
              </a:rPr>
              <a:t>mitä laaja-alaisen osaamisen taitoja löydät kuvasta?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9132" y="1812105"/>
            <a:ext cx="6572249" cy="4748811"/>
          </a:xfrm>
          <a:prstGeom prst="rect">
            <a:avLst/>
          </a:prstGeo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4181" y="1756775"/>
            <a:ext cx="4752964" cy="48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48495" y="609600"/>
            <a:ext cx="10131425" cy="1456267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2. Arki ja elämä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5821895" y="2065867"/>
            <a:ext cx="4995331" cy="396144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prstClr val="white"/>
              </a:buClr>
            </a:pPr>
            <a:r>
              <a:rPr lang="fi-FI" sz="3700" dirty="0">
                <a:solidFill>
                  <a:schemeClr val="bg1"/>
                </a:solidFill>
              </a:rPr>
              <a:t>Pohdi sääntöjä yhdessä työskentelyyn </a:t>
            </a:r>
            <a:r>
              <a:rPr lang="fi-FI" sz="3700" dirty="0" smtClean="0">
                <a:solidFill>
                  <a:schemeClr val="bg1"/>
                </a:solidFill>
              </a:rPr>
              <a:t>(työrauha, oppiminen, yhteistyö ja kannustaminen)</a:t>
            </a:r>
            <a:endParaRPr lang="fi-FI" sz="3700" dirty="0">
              <a:solidFill>
                <a:schemeClr val="bg1"/>
              </a:solidFill>
            </a:endParaRPr>
          </a:p>
          <a:p>
            <a:pPr lvl="0">
              <a:buClr>
                <a:prstClr val="white"/>
              </a:buClr>
            </a:pPr>
            <a:r>
              <a:rPr lang="fi-FI" sz="3700" dirty="0">
                <a:solidFill>
                  <a:schemeClr val="bg1"/>
                </a:solidFill>
              </a:rPr>
              <a:t>Post it –laput</a:t>
            </a:r>
          </a:p>
          <a:p>
            <a:pPr lvl="0">
              <a:buClr>
                <a:prstClr val="white"/>
              </a:buClr>
            </a:pPr>
            <a:r>
              <a:rPr lang="fi-FI" sz="3700" dirty="0" smtClean="0">
                <a:solidFill>
                  <a:schemeClr val="bg1"/>
                </a:solidFill>
              </a:rPr>
              <a:t>Valokuva yhteisesti luoduista säännöistä</a:t>
            </a:r>
            <a:endParaRPr lang="fi-FI" sz="37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6" name="lemp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48495" y="2065867"/>
            <a:ext cx="2768817" cy="36219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045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</a:rPr>
              <a:t>Tutustuminen Ippo-hahmoihin</a:t>
            </a:r>
            <a:endParaRPr lang="fi-FI" sz="40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180387"/>
          </a:xfrm>
        </p:spPr>
        <p:txBody>
          <a:bodyPr>
            <a:normAutofit fontScale="92500" lnSpcReduction="20000"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Valitse lanka -tehtävä</a:t>
            </a:r>
          </a:p>
          <a:p>
            <a:r>
              <a:rPr lang="fi-FI" sz="4000" dirty="0" smtClean="0">
                <a:solidFill>
                  <a:schemeClr val="bg1"/>
                </a:solidFill>
              </a:rPr>
              <a:t>Valitse Ippo </a:t>
            </a:r>
            <a:r>
              <a:rPr lang="fi-FI" sz="4000" dirty="0">
                <a:solidFill>
                  <a:schemeClr val="bg1"/>
                </a:solidFill>
              </a:rPr>
              <a:t>-</a:t>
            </a:r>
            <a:r>
              <a:rPr lang="fi-FI" sz="4000" dirty="0" smtClean="0">
                <a:solidFill>
                  <a:schemeClr val="bg1"/>
                </a:solidFill>
              </a:rPr>
              <a:t>tehtävä: </a:t>
            </a:r>
          </a:p>
          <a:p>
            <a:pPr marL="0" indent="0">
              <a:buNone/>
            </a:pPr>
            <a:r>
              <a:rPr lang="fi-FI" sz="3600" dirty="0" smtClean="0">
                <a:solidFill>
                  <a:schemeClr val="bg1"/>
                </a:solidFill>
              </a:rPr>
              <a:t>Valitaan itselle mieluisin Ippo-hahmo. </a:t>
            </a:r>
          </a:p>
          <a:p>
            <a:pPr marL="0" indent="0">
              <a:buNone/>
            </a:pPr>
            <a:r>
              <a:rPr lang="fi-FI" sz="3600" dirty="0" smtClean="0">
                <a:solidFill>
                  <a:schemeClr val="bg1"/>
                </a:solidFill>
              </a:rPr>
              <a:t>Mitkä kolme hahmoa ovat suosituimpia?</a:t>
            </a:r>
          </a:p>
          <a:p>
            <a:pPr marL="0" indent="0">
              <a:buNone/>
            </a:pPr>
            <a:endParaRPr lang="fi-FI" sz="3600" dirty="0">
              <a:solidFill>
                <a:schemeClr val="bg1"/>
              </a:solidFill>
            </a:endParaRPr>
          </a:p>
          <a:p>
            <a:r>
              <a:rPr lang="fi-FI" sz="3600" dirty="0">
                <a:solidFill>
                  <a:schemeClr val="bg1"/>
                </a:solidFill>
              </a:rPr>
              <a:t>Neljä värikästä temperamenttia </a:t>
            </a:r>
          </a:p>
          <a:p>
            <a:pPr marL="0" indent="0">
              <a:buNone/>
            </a:pPr>
            <a:r>
              <a:rPr lang="fi-FI" sz="3600" dirty="0">
                <a:solidFill>
                  <a:schemeClr val="bg1"/>
                </a:solidFill>
              </a:rPr>
              <a:t>   (</a:t>
            </a:r>
            <a:r>
              <a:rPr lang="fi-FI" sz="3600" dirty="0" err="1">
                <a:solidFill>
                  <a:schemeClr val="bg1"/>
                </a:solidFill>
              </a:rPr>
              <a:t>Dunderfelt</a:t>
            </a:r>
            <a:r>
              <a:rPr lang="fi-FI" sz="3600" dirty="0">
                <a:solidFill>
                  <a:schemeClr val="bg1"/>
                </a:solidFill>
              </a:rPr>
              <a:t> 2012, ss. 51-63)</a:t>
            </a:r>
          </a:p>
          <a:p>
            <a:pPr marL="0" indent="0">
              <a:buNone/>
            </a:pPr>
            <a:endParaRPr lang="fi-FI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0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583842"/>
            <a:ext cx="10131425" cy="919849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3. Tiedonhaku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1" y="2150772"/>
            <a:ext cx="4995334" cy="4173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800" b="1" dirty="0" smtClean="0">
                <a:solidFill>
                  <a:schemeClr val="bg1"/>
                </a:solidFill>
              </a:rPr>
              <a:t>Learning cafe: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Aivot muuttuvat läpi elämän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Tunteet ja muisti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Työmuisti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Aivojen hyvinvointi</a:t>
            </a:r>
          </a:p>
          <a:p>
            <a:pPr marL="0" indent="0">
              <a:buNone/>
            </a:pPr>
            <a:endParaRPr lang="fi-FI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1812784"/>
            <a:ext cx="3998219" cy="43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6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4. Tiedonkäsittely ja soveltaminen,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Rottakoripallo </a:t>
            </a:r>
            <a:r>
              <a:rPr lang="fi-FI" b="1" dirty="0" smtClean="0">
                <a:solidFill>
                  <a:schemeClr val="bg1"/>
                </a:solidFill>
              </a:rPr>
              <a:t>ja oppimistyylikysely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1" y="2614411"/>
            <a:ext cx="5457421" cy="3683358"/>
          </a:xfrm>
        </p:spPr>
        <p:txBody>
          <a:bodyPr>
            <a:no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www.youtube.com/watch?v=paixkCr4ui0</a:t>
            </a:r>
            <a:endParaRPr lang="en-GB" sz="2800" dirty="0" smtClean="0"/>
          </a:p>
          <a:p>
            <a:r>
              <a:rPr lang="fi-FI" sz="2800" dirty="0" smtClean="0">
                <a:solidFill>
                  <a:schemeClr val="bg1"/>
                </a:solidFill>
              </a:rPr>
              <a:t>Keskustelua oppimisesta</a:t>
            </a:r>
          </a:p>
          <a:p>
            <a:r>
              <a:rPr lang="fi-FI" sz="2800" dirty="0" smtClean="0">
                <a:solidFill>
                  <a:schemeClr val="bg1"/>
                </a:solidFill>
              </a:rPr>
              <a:t>Oppimistyylikysely</a:t>
            </a:r>
          </a:p>
          <a:p>
            <a:pPr lvl="2"/>
            <a:r>
              <a:rPr lang="fi-FI" sz="2800" dirty="0" smtClean="0">
                <a:solidFill>
                  <a:schemeClr val="bg1"/>
                </a:solidFill>
              </a:rPr>
              <a:t>Visuaalinen</a:t>
            </a:r>
          </a:p>
          <a:p>
            <a:pPr lvl="2"/>
            <a:r>
              <a:rPr lang="fi-FI" sz="2800" dirty="0" smtClean="0">
                <a:solidFill>
                  <a:schemeClr val="bg1"/>
                </a:solidFill>
              </a:rPr>
              <a:t>Auditiivinen</a:t>
            </a:r>
          </a:p>
          <a:p>
            <a:pPr lvl="2"/>
            <a:r>
              <a:rPr lang="fi-FI" sz="2800" dirty="0" smtClean="0">
                <a:solidFill>
                  <a:schemeClr val="bg1"/>
                </a:solidFill>
              </a:rPr>
              <a:t>Kinesteettinen</a:t>
            </a:r>
          </a:p>
          <a:p>
            <a:pPr lvl="2"/>
            <a:r>
              <a:rPr lang="fi-FI" sz="2800" dirty="0" err="1" smtClean="0">
                <a:solidFill>
                  <a:schemeClr val="bg1"/>
                </a:solidFill>
              </a:rPr>
              <a:t>Taktiilinen</a:t>
            </a:r>
            <a:endParaRPr lang="en-GB" sz="28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fi-FI" sz="2800" b="1" dirty="0" smtClean="0">
                <a:solidFill>
                  <a:schemeClr val="bg1"/>
                </a:solidFill>
              </a:rPr>
              <a:t>Video</a:t>
            </a:r>
            <a:r>
              <a:rPr lang="fi-FI" sz="2800" b="1" dirty="0">
                <a:solidFill>
                  <a:schemeClr val="bg1"/>
                </a:solidFill>
              </a:rPr>
              <a:t>: Ippo ja opiskelun taito</a:t>
            </a:r>
          </a:p>
          <a:p>
            <a:pPr lvl="2"/>
            <a:endParaRPr lang="fi-FI" sz="2800" dirty="0" smtClean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9289" y="2065867"/>
            <a:ext cx="3090930" cy="44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5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Mukautettu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aivaalline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ivaalline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TM03457452[[fn=Taivaallinen]]</Template>
  <TotalTime>1989</TotalTime>
  <Words>325</Words>
  <Application>Microsoft Office PowerPoint</Application>
  <PresentationFormat>Laajakuva</PresentationFormat>
  <Paragraphs>122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Taivaallinen</vt:lpstr>
      <vt:lpstr>Tunne-Ippo ALOITUSKERTA  STEP 3</vt:lpstr>
      <vt:lpstr>1. MOTIVOINTI</vt:lpstr>
      <vt:lpstr> 1. Tavoitteena aloituskerralla </vt:lpstr>
      <vt:lpstr>PowerPoint-esitys</vt:lpstr>
      <vt:lpstr>Laaja-alainen osaaminen osana oppimista - mitä laaja-alaisen osaamisen taitoja löydät kuvasta?</vt:lpstr>
      <vt:lpstr>2. Arki ja elämä</vt:lpstr>
      <vt:lpstr>Tutustuminen Ippo-hahmoihin</vt:lpstr>
      <vt:lpstr>3. Tiedonhaku</vt:lpstr>
      <vt:lpstr>4. Tiedonkäsittely ja soveltaminen, Rottakoripallo ja oppimistyylikysely</vt:lpstr>
      <vt:lpstr>5. Itsearviointi  </vt:lpstr>
      <vt:lpstr>Apukysymykset ensi kertaa varten</vt:lpstr>
      <vt:lpstr>6. Toimintakulttuurin arviointi</vt:lpstr>
      <vt:lpstr>Lisätehtävä: Tarinakortti </vt:lpstr>
      <vt:lpstr> QR-koodiTehtävät (lisätehtäviä)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Salla Venalainen</dc:creator>
  <cp:lastModifiedBy>Venäläinen Salla</cp:lastModifiedBy>
  <cp:revision>171</cp:revision>
  <dcterms:created xsi:type="dcterms:W3CDTF">2015-12-14T06:41:51Z</dcterms:created>
  <dcterms:modified xsi:type="dcterms:W3CDTF">2017-10-16T11:51:19Z</dcterms:modified>
</cp:coreProperties>
</file>