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0" r:id="rId1"/>
  </p:sldMasterIdLst>
  <p:sldIdLst>
    <p:sldId id="256" r:id="rId2"/>
    <p:sldId id="263" r:id="rId3"/>
    <p:sldId id="267" r:id="rId4"/>
    <p:sldId id="264" r:id="rId5"/>
    <p:sldId id="280" r:id="rId6"/>
    <p:sldId id="279" r:id="rId7"/>
    <p:sldId id="278" r:id="rId8"/>
    <p:sldId id="273" r:id="rId9"/>
    <p:sldId id="261" r:id="rId10"/>
    <p:sldId id="275" r:id="rId11"/>
    <p:sldId id="258" r:id="rId12"/>
    <p:sldId id="272" r:id="rId13"/>
    <p:sldId id="270" r:id="rId14"/>
    <p:sldId id="283" r:id="rId15"/>
    <p:sldId id="28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50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03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2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6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2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98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7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853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56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GB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10/16/2017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3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98293" y="3979572"/>
            <a:ext cx="3149459" cy="37602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4800" b="1" dirty="0" smtClean="0"/>
              <a:t>KARTTA-IPPO</a:t>
            </a:r>
            <a:br>
              <a:rPr lang="fi-FI" sz="4800" b="1" dirty="0" smtClean="0"/>
            </a:br>
            <a:r>
              <a:rPr lang="fi-FI" b="1" dirty="0" smtClean="0"/>
              <a:t>YSTÄVÄLLINEN ELÄIN</a:t>
            </a:r>
            <a:br>
              <a:rPr lang="fi-FI" b="1" dirty="0" smtClean="0"/>
            </a:br>
            <a:r>
              <a:rPr lang="fi-FI" sz="4800" b="1" dirty="0" smtClean="0"/>
              <a:t/>
            </a:r>
            <a:br>
              <a:rPr lang="fi-FI" sz="4800" b="1" dirty="0" smtClean="0"/>
            </a:br>
            <a:r>
              <a:rPr lang="fi-FI" sz="2700" b="1" dirty="0" smtClean="0"/>
              <a:t>STEP </a:t>
            </a:r>
            <a:r>
              <a:rPr lang="fi-FI" sz="2700" b="1" dirty="0" smtClean="0"/>
              <a:t>4</a:t>
            </a:r>
            <a:endParaRPr lang="en-GB" sz="2700" b="1" dirty="0"/>
          </a:p>
        </p:txBody>
      </p:sp>
      <p:pic>
        <p:nvPicPr>
          <p:cNvPr id="3" name="Sisällön paikkamerkki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8565" y="1816849"/>
            <a:ext cx="5967119" cy="3270308"/>
          </a:xfrm>
          <a:prstGeom prst="rect">
            <a:avLst/>
          </a:prstGeom>
        </p:spPr>
      </p:pic>
      <p:sp>
        <p:nvSpPr>
          <p:cNvPr id="6" name="Tekstin paikkamerkki 5"/>
          <p:cNvSpPr>
            <a:spLocks noGrp="1"/>
          </p:cNvSpPr>
          <p:nvPr>
            <p:ph type="body" sz="half" idx="2"/>
          </p:nvPr>
        </p:nvSpPr>
        <p:spPr>
          <a:xfrm>
            <a:off x="933143" y="5087157"/>
            <a:ext cx="2814609" cy="927278"/>
          </a:xfrm>
        </p:spPr>
        <p:txBody>
          <a:bodyPr>
            <a:normAutofit fontScale="92500" lnSpcReduction="20000"/>
          </a:bodyPr>
          <a:lstStyle/>
          <a:p>
            <a:r>
              <a:rPr lang="fi-FI" sz="3200" dirty="0" smtClean="0"/>
              <a:t>YSTÄVÄLLINEN</a:t>
            </a:r>
          </a:p>
          <a:p>
            <a:r>
              <a:rPr lang="fi-FI" sz="3200" dirty="0" smtClean="0"/>
              <a:t>FRIENDLY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13860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800" b="1" dirty="0" smtClean="0"/>
              <a:t>4. Tiedonkäsittely ja soveltaminen (jatkuu)</a:t>
            </a:r>
            <a:endParaRPr lang="en-GB" sz="48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08054" cy="4351338"/>
          </a:xfrm>
        </p:spPr>
        <p:txBody>
          <a:bodyPr/>
          <a:lstStyle/>
          <a:p>
            <a:pPr marL="0" indent="0">
              <a:buNone/>
            </a:pPr>
            <a:r>
              <a:rPr lang="fi-FI" sz="4400" dirty="0" smtClean="0"/>
              <a:t>Käsitekartta</a:t>
            </a:r>
          </a:p>
          <a:p>
            <a:pPr marL="0" indent="0">
              <a:buNone/>
            </a:pPr>
            <a:endParaRPr lang="fi-FI" sz="4400" dirty="0"/>
          </a:p>
          <a:p>
            <a:r>
              <a:rPr lang="fi-FI" sz="4400" dirty="0" smtClean="0"/>
              <a:t>Käsitteiden välisten suhteiden harjoittelu toiminnallisesti</a:t>
            </a:r>
          </a:p>
          <a:p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472" y="1825625"/>
            <a:ext cx="39550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04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5. Itsearviointi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sz="3600" dirty="0" smtClean="0"/>
              <a:t>Täydennä oppimispäiväkirja tämän päivän osalta.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i-FI" sz="36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fi-FI" sz="3600" dirty="0" smtClean="0"/>
              <a:t>Pohdi ensi kertaa varten lempipelisi ja varaudu esittelemään se muille.</a:t>
            </a:r>
            <a:endParaRPr lang="fi-FI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0910" y="1931831"/>
            <a:ext cx="2997489" cy="39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0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1325563"/>
          </a:xfrm>
        </p:spPr>
        <p:txBody>
          <a:bodyPr/>
          <a:lstStyle/>
          <a:p>
            <a:r>
              <a:rPr lang="fi-FI" b="1" dirty="0" smtClean="0"/>
              <a:t>Tarinakortti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600" dirty="0" smtClean="0"/>
              <a:t>Piirrä </a:t>
            </a:r>
            <a:r>
              <a:rPr lang="fi-FI" sz="3600" dirty="0"/>
              <a:t>valmiiseen tarinakorttipohjaan eläin ja anna sille nimi</a:t>
            </a:r>
            <a:r>
              <a:rPr lang="fi-FI" sz="3600" dirty="0" smtClean="0"/>
              <a:t>.</a:t>
            </a:r>
            <a:endParaRPr lang="fi-FI" sz="3600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287" y="546607"/>
            <a:ext cx="3933807" cy="563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9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61623"/>
          </a:xfrm>
        </p:spPr>
        <p:txBody>
          <a:bodyPr/>
          <a:lstStyle/>
          <a:p>
            <a:r>
              <a:rPr lang="fi-FI" b="1" dirty="0" smtClean="0"/>
              <a:t>6. Toimintakulttuurin arviointi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2" y="1815920"/>
            <a:ext cx="4995334" cy="444321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i-FI" sz="3200" dirty="0" smtClean="0"/>
              <a:t>Millaisia Ippo-tehtävät mielestäsi olivat?</a:t>
            </a:r>
          </a:p>
          <a:p>
            <a:pPr marL="514350" indent="-514350">
              <a:buAutoNum type="arabicPeriod"/>
            </a:pPr>
            <a:r>
              <a:rPr lang="fi-FI" sz="3200" dirty="0" smtClean="0"/>
              <a:t>Miten ryhmä mielestäsi toimi (kavereiden kanssa keskustelu, kaverin auttaminen ja kannustus)?</a:t>
            </a:r>
            <a:endParaRPr lang="fi-FI" sz="3200" dirty="0"/>
          </a:p>
          <a:p>
            <a:pPr marL="514350" indent="-514350">
              <a:buAutoNum type="arabicPeriod"/>
            </a:pPr>
            <a:r>
              <a:rPr lang="fi-FI" sz="3200" dirty="0" smtClean="0"/>
              <a:t>Millainen ilmapiiri Ippo-oppimiskerran aikana oli?</a:t>
            </a:r>
          </a:p>
          <a:p>
            <a:endParaRPr lang="fi-FI" dirty="0"/>
          </a:p>
          <a:p>
            <a:endParaRPr lang="fi-FI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4278" y="1571223"/>
            <a:ext cx="3651432" cy="468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36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794197"/>
          </a:xfrm>
        </p:spPr>
        <p:txBody>
          <a:bodyPr>
            <a:noAutofit/>
          </a:bodyPr>
          <a:lstStyle/>
          <a:p>
            <a:r>
              <a:rPr lang="fi-FI" sz="2800" b="1" dirty="0" smtClean="0"/>
              <a:t/>
            </a:r>
            <a:br>
              <a:rPr lang="fi-FI" sz="2800" b="1" dirty="0" smtClean="0"/>
            </a:br>
            <a:r>
              <a:rPr lang="fi-FI" sz="2800" b="1" dirty="0" smtClean="0"/>
              <a:t>Pohdi </a:t>
            </a:r>
            <a:r>
              <a:rPr lang="fi-FI" sz="2800" b="1" dirty="0"/>
              <a:t>ensi kerraksi, mikä on </a:t>
            </a:r>
            <a:r>
              <a:rPr lang="fi-FI" sz="2800" b="1" dirty="0" smtClean="0"/>
              <a:t>lempipelisi</a:t>
            </a:r>
            <a:r>
              <a:rPr lang="fi-FI" sz="2400" dirty="0"/>
              <a:t/>
            </a:r>
            <a:br>
              <a:rPr lang="fi-FI" sz="2400" dirty="0"/>
            </a:br>
            <a:endParaRPr lang="en-GB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36900" indent="0">
              <a:buNone/>
            </a:pPr>
            <a:r>
              <a:rPr lang="fi-FI" sz="3800" dirty="0"/>
              <a:t>Mikä pelin nimi on?</a:t>
            </a:r>
            <a:br>
              <a:rPr lang="fi-FI" sz="3800" dirty="0"/>
            </a:br>
            <a:r>
              <a:rPr lang="fi-FI" sz="3800" dirty="0"/>
              <a:t>Millainen pelisi on?</a:t>
            </a:r>
            <a:br>
              <a:rPr lang="fi-FI" sz="3800" dirty="0"/>
            </a:br>
            <a:r>
              <a:rPr lang="fi-FI" sz="3800" dirty="0"/>
              <a:t>Millaisia hahmoja siinä on?</a:t>
            </a:r>
            <a:br>
              <a:rPr lang="fi-FI" sz="3800" dirty="0"/>
            </a:br>
            <a:r>
              <a:rPr lang="fi-FI" sz="3800" dirty="0"/>
              <a:t>Mihin sen pelimaailma sijoittuu?</a:t>
            </a:r>
            <a:br>
              <a:rPr lang="fi-FI" sz="3800" dirty="0"/>
            </a:br>
            <a:r>
              <a:rPr lang="fi-FI" sz="3800" dirty="0"/>
              <a:t>Mikä tavoite pelillä on?</a:t>
            </a:r>
            <a:br>
              <a:rPr lang="fi-FI" sz="3800" dirty="0"/>
            </a:br>
            <a:r>
              <a:rPr lang="fi-FI" sz="3800" dirty="0"/>
              <a:t>Miksi pelaat tätä peliä?</a:t>
            </a:r>
            <a:br>
              <a:rPr lang="fi-FI" sz="3800" dirty="0"/>
            </a:br>
            <a:r>
              <a:rPr lang="fi-FI" sz="3800" dirty="0"/>
              <a:t>Minkä ikäisille se on tarkoitettu?</a:t>
            </a:r>
            <a:br>
              <a:rPr lang="fi-FI" sz="3800" dirty="0"/>
            </a:br>
            <a:r>
              <a:rPr lang="fi-FI" sz="3800" dirty="0"/>
              <a:t>Kuinka kauan pelaaminen kestää?</a:t>
            </a:r>
            <a:br>
              <a:rPr lang="fi-FI" sz="3800" dirty="0"/>
            </a:br>
            <a:r>
              <a:rPr lang="fi-FI" sz="3800" dirty="0"/>
              <a:t>Miten pelissä voi menestyä tai voittaa?</a:t>
            </a:r>
            <a:br>
              <a:rPr lang="fi-FI" sz="3800" dirty="0"/>
            </a:br>
            <a:r>
              <a:rPr lang="fi-FI" sz="3800" dirty="0"/>
              <a:t>Mitä pelaamisessa erityisesti tarvitaan?</a:t>
            </a:r>
            <a:br>
              <a:rPr lang="fi-FI" sz="3800" dirty="0"/>
            </a:br>
            <a:r>
              <a:rPr lang="fi-FI" sz="3800" dirty="0"/>
              <a:t>Mikä pelissä on jännittävintä?</a:t>
            </a:r>
            <a:br>
              <a:rPr lang="fi-FI" sz="3800" dirty="0"/>
            </a:br>
            <a:r>
              <a:rPr lang="fi-FI" sz="3800" dirty="0"/>
              <a:t>Miten pelissä voi onnistua?</a:t>
            </a:r>
            <a:br>
              <a:rPr lang="fi-FI" sz="3800" dirty="0"/>
            </a:br>
            <a:r>
              <a:rPr lang="fi-FI" sz="3800" dirty="0"/>
              <a:t>Miten pelissä epäonnistuu?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fi-FI" sz="2800" dirty="0" smtClean="0"/>
          </a:p>
          <a:p>
            <a:endParaRPr lang="fi-FI" sz="2800" dirty="0"/>
          </a:p>
          <a:p>
            <a:endParaRPr lang="fi-FI" sz="2800" dirty="0" smtClean="0"/>
          </a:p>
          <a:p>
            <a:endParaRPr lang="fi-FI" sz="2800" dirty="0"/>
          </a:p>
          <a:p>
            <a:endParaRPr lang="fi-FI" sz="2800" dirty="0" smtClean="0"/>
          </a:p>
          <a:p>
            <a:endParaRPr lang="fi-FI" sz="2800" dirty="0"/>
          </a:p>
          <a:p>
            <a:endParaRPr lang="fi-FI" sz="3600" dirty="0" smtClean="0"/>
          </a:p>
          <a:p>
            <a:endParaRPr lang="fi-FI" sz="3600" dirty="0"/>
          </a:p>
          <a:p>
            <a:pPr marL="36900" indent="0">
              <a:buNone/>
            </a:pPr>
            <a:endParaRPr lang="fi-FI" sz="3600" dirty="0" smtClean="0"/>
          </a:p>
          <a:p>
            <a:r>
              <a:rPr lang="fi-FI" sz="3600" dirty="0" smtClean="0"/>
              <a:t>Valmistaudu esittelemään peli  muille</a:t>
            </a:r>
          </a:p>
          <a:p>
            <a:r>
              <a:rPr lang="fi-FI" sz="3600" dirty="0" smtClean="0"/>
              <a:t>Voit tuoda pelin mukanasi kouluun.</a:t>
            </a:r>
            <a:endParaRPr lang="en-GB" sz="36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635" y="1918952"/>
            <a:ext cx="1977178" cy="26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5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4970172" cy="1325563"/>
          </a:xfrm>
        </p:spPr>
        <p:txBody>
          <a:bodyPr/>
          <a:lstStyle/>
          <a:p>
            <a:r>
              <a:rPr lang="fi-FI" b="1" dirty="0" smtClean="0"/>
              <a:t>QR-koodit (lisätehtävät)</a:t>
            </a:r>
            <a:endParaRPr lang="en-GB" b="1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933" y="3702005"/>
            <a:ext cx="2828925" cy="2838450"/>
          </a:xfrm>
          <a:prstGeom prst="rect">
            <a:avLst/>
          </a:prstGeom>
        </p:spPr>
      </p:pic>
      <p:pic>
        <p:nvPicPr>
          <p:cNvPr id="8" name="Kuva 7" descr="C:\Users\Salla\Desktop\Esa_Opa\QR\ystavallinen_elain2\elaimet_liikkeella_ystavallinen_elain2_tama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182" y="444689"/>
            <a:ext cx="2945507" cy="276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 descr="C:\Users\Salla\Desktop\Esa_Opa\QR\ystavallinen_elain2\kuvaile_kaveria_ystavallinen elain2_tama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5" y="3435976"/>
            <a:ext cx="2962275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/>
          <p:cNvSpPr txBox="1"/>
          <p:nvPr/>
        </p:nvSpPr>
        <p:spPr>
          <a:xfrm>
            <a:off x="656823" y="1996225"/>
            <a:ext cx="445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Kuvaile kaveria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Hampaattomat eläimet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Eläimet liikkeellä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222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19423" cy="1325563"/>
          </a:xfrm>
        </p:spPr>
        <p:txBody>
          <a:bodyPr>
            <a:normAutofit/>
          </a:bodyPr>
          <a:lstStyle/>
          <a:p>
            <a:r>
              <a:rPr lang="fi-FI" b="1" dirty="0" smtClean="0"/>
              <a:t>1. Motivointi ja tavoitteet</a:t>
            </a:r>
            <a:endParaRPr lang="en-GB" b="1" dirty="0"/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Ystävällisyyden tunnistaminen</a:t>
            </a:r>
          </a:p>
          <a:p>
            <a:r>
              <a:rPr lang="fi-FI" sz="3200" dirty="0" smtClean="0"/>
              <a:t>Kuva </a:t>
            </a:r>
            <a:r>
              <a:rPr lang="fi-FI" sz="3200" dirty="0"/>
              <a:t>kertoo enemmän kuin tuhat sanaa</a:t>
            </a:r>
            <a:endParaRPr lang="fi-FI" sz="3200" dirty="0" smtClean="0"/>
          </a:p>
          <a:p>
            <a:r>
              <a:rPr lang="fi-FI" sz="3200" dirty="0" smtClean="0"/>
              <a:t>Laske kuinka monta ystävällistä emojia näet kuvassa?</a:t>
            </a:r>
          </a:p>
          <a:p>
            <a:r>
              <a:rPr lang="fi-FI" sz="3200" dirty="0" smtClean="0"/>
              <a:t>Ilme- ja eleleikki</a:t>
            </a:r>
            <a:endParaRPr lang="en-GB" sz="32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79040" y="1825625"/>
            <a:ext cx="31679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8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212917"/>
            <a:ext cx="7315199" cy="64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84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3371"/>
          </a:xfrm>
        </p:spPr>
        <p:txBody>
          <a:bodyPr>
            <a:normAutofit/>
          </a:bodyPr>
          <a:lstStyle/>
          <a:p>
            <a:r>
              <a:rPr lang="fi-FI" b="1" dirty="0" smtClean="0"/>
              <a:t>Luonteenpiirteen määritelmä </a:t>
            </a:r>
            <a:r>
              <a:rPr lang="fi-FI" sz="3600" b="1" dirty="0" smtClean="0"/>
              <a:t>(</a:t>
            </a:r>
            <a:r>
              <a:rPr lang="fi-FI" sz="3600" b="1" dirty="0" err="1" smtClean="0"/>
              <a:t>Socrative</a:t>
            </a:r>
            <a:r>
              <a:rPr lang="fi-FI" sz="3600" b="1" dirty="0" smtClean="0"/>
              <a:t>)</a:t>
            </a:r>
            <a:endParaRPr lang="en-GB" sz="36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2128" y="1841678"/>
            <a:ext cx="10353762" cy="3576034"/>
          </a:xfrm>
        </p:spPr>
        <p:txBody>
          <a:bodyPr/>
          <a:lstStyle/>
          <a:p>
            <a:pPr marL="36900" indent="0">
              <a:buNone/>
            </a:pPr>
            <a:endParaRPr lang="fi-FI" sz="2800" dirty="0"/>
          </a:p>
          <a:p>
            <a:r>
              <a:rPr lang="fi-FI" sz="2800" dirty="0"/>
              <a:t>Jos ystävällisyys olisi kukka, se olisi_______</a:t>
            </a:r>
          </a:p>
          <a:p>
            <a:r>
              <a:rPr lang="fi-FI" sz="2800" dirty="0"/>
              <a:t>Jos ystävällisyys olisi vuodenaika, se olisi_______</a:t>
            </a:r>
          </a:p>
          <a:p>
            <a:r>
              <a:rPr lang="fi-FI" sz="2800" dirty="0"/>
              <a:t>Jos ystävällisyys olisi herkku, se olisi_______</a:t>
            </a:r>
          </a:p>
          <a:p>
            <a:r>
              <a:rPr lang="fi-FI" sz="2800" dirty="0"/>
              <a:t>Jos ystävällisyys olisi hetki päivästä, se olisi______</a:t>
            </a:r>
          </a:p>
          <a:p>
            <a:r>
              <a:rPr lang="fi-FI" sz="2800" dirty="0"/>
              <a:t>Jos ystävällisyys olisi kulkuneuvo, se olisi_______</a:t>
            </a:r>
            <a:endParaRPr lang="en-GB" sz="2800" dirty="0"/>
          </a:p>
          <a:p>
            <a:pPr marL="369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70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05132"/>
          </a:xfrm>
        </p:spPr>
        <p:txBody>
          <a:bodyPr>
            <a:noAutofit/>
          </a:bodyPr>
          <a:lstStyle/>
          <a:p>
            <a:pPr algn="l"/>
            <a:r>
              <a:rPr lang="fi-FI" b="1" dirty="0" smtClean="0"/>
              <a:t>Tavoitteet: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13795" y="2202286"/>
            <a:ext cx="10353762" cy="3850783"/>
          </a:xfrm>
        </p:spPr>
        <p:txBody>
          <a:bodyPr>
            <a:normAutofit/>
          </a:bodyPr>
          <a:lstStyle/>
          <a:p>
            <a:r>
              <a:rPr lang="fi-FI" sz="3200" dirty="0" smtClean="0"/>
              <a:t>on </a:t>
            </a:r>
            <a:r>
              <a:rPr lang="fi-FI" sz="3200" dirty="0"/>
              <a:t>ymmärtää muistiinpanojen merkitys, kun haluaa oppia uusia asioita.</a:t>
            </a:r>
          </a:p>
          <a:p>
            <a:r>
              <a:rPr lang="fi-FI" sz="3200" dirty="0" smtClean="0"/>
              <a:t>on oppia käyttämään ajatus- ja käsitekarttaa.</a:t>
            </a:r>
          </a:p>
          <a:p>
            <a:r>
              <a:rPr lang="fi-FI" sz="3200" dirty="0" smtClean="0"/>
              <a:t> on ymmärtää ystävällisyyden merkitys elämässä.</a:t>
            </a:r>
          </a:p>
          <a:p>
            <a:r>
              <a:rPr lang="fi-FI" sz="3200" dirty="0" smtClean="0"/>
              <a:t> on hahmottaa omat vahvuudet oppijana.</a:t>
            </a:r>
          </a:p>
          <a:p>
            <a:pPr marL="0" indent="0">
              <a:buNone/>
            </a:pPr>
            <a:endParaRPr lang="fi-FI" sz="3200" dirty="0" smtClean="0"/>
          </a:p>
          <a:p>
            <a:pPr marL="0" indent="0">
              <a:buNone/>
            </a:pPr>
            <a:r>
              <a:rPr lang="fi-FI" sz="2400" dirty="0" smtClean="0"/>
              <a:t>(näytä Ippo-video ensimmäisen kerran käsitekartta -kohtaan saakka)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07038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/>
              <a:t>2. Arki ja elämä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/>
              <a:t>Luokassa puhutaan yksi </a:t>
            </a:r>
            <a:r>
              <a:rPr lang="fi-FI" dirty="0" smtClean="0"/>
              <a:t>kerrallaan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Kuunnellaan toisia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Kannustetaan kaveria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Perustellaan </a:t>
            </a:r>
            <a:r>
              <a:rPr lang="fi-FI" dirty="0"/>
              <a:t>omat </a:t>
            </a:r>
            <a:r>
              <a:rPr lang="fi-FI" dirty="0" smtClean="0"/>
              <a:t>ajatukset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Pyydetään </a:t>
            </a:r>
            <a:r>
              <a:rPr lang="fi-FI" dirty="0"/>
              <a:t>toisilta </a:t>
            </a:r>
            <a:r>
              <a:rPr lang="fi-FI" dirty="0" smtClean="0"/>
              <a:t>perusteluja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Keskustelussa </a:t>
            </a:r>
            <a:r>
              <a:rPr lang="fi-FI" dirty="0"/>
              <a:t>pyritään yhteiseen ratkaisuun</a:t>
            </a:r>
            <a:endParaRPr lang="en-GB" dirty="0"/>
          </a:p>
        </p:txBody>
      </p:sp>
      <p:pic>
        <p:nvPicPr>
          <p:cNvPr id="5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32577" r="-3257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25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Apukysymykset</a:t>
            </a:r>
            <a:endParaRPr lang="en-GB" sz="4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fi-FI" sz="3600" dirty="0"/>
              <a:t>Mikä eläin olen?</a:t>
            </a:r>
            <a:br>
              <a:rPr lang="fi-FI" sz="3600" dirty="0"/>
            </a:br>
            <a:r>
              <a:rPr lang="fi-FI" sz="3600" dirty="0"/>
              <a:t>Millainen olen ulkonäöltäni?</a:t>
            </a:r>
            <a:br>
              <a:rPr lang="fi-FI" sz="3600" dirty="0"/>
            </a:br>
            <a:r>
              <a:rPr lang="fi-FI" sz="3600" dirty="0"/>
              <a:t>Miten minä liikun?</a:t>
            </a:r>
            <a:br>
              <a:rPr lang="fi-FI" sz="3600" dirty="0"/>
            </a:br>
            <a:r>
              <a:rPr lang="fi-FI" sz="3600" dirty="0"/>
              <a:t>Missä minä asun?</a:t>
            </a:r>
            <a:br>
              <a:rPr lang="fi-FI" sz="3600" dirty="0"/>
            </a:br>
            <a:r>
              <a:rPr lang="fi-FI" sz="3600" dirty="0"/>
              <a:t>Missä minut voi tavata?</a:t>
            </a:r>
            <a:br>
              <a:rPr lang="fi-FI" sz="3600" dirty="0"/>
            </a:br>
            <a:r>
              <a:rPr lang="fi-FI" sz="3600" dirty="0"/>
              <a:t>Mitä nautin ravinnokseni?</a:t>
            </a:r>
            <a:br>
              <a:rPr lang="fi-FI" sz="3600" dirty="0"/>
            </a:br>
            <a:r>
              <a:rPr lang="fi-FI" sz="3600" dirty="0"/>
              <a:t>Mikä minussa on erityistä?</a:t>
            </a:r>
            <a:r>
              <a:rPr lang="fi-FI" dirty="0"/>
              <a:t/>
            </a:r>
            <a:br>
              <a:rPr lang="fi-FI" dirty="0"/>
            </a:br>
            <a:endParaRPr lang="en-GB" dirty="0"/>
          </a:p>
          <a:p>
            <a:endParaRPr lang="en-GB" dirty="0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92211" y="1825625"/>
            <a:ext cx="334157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 smtClean="0"/>
              <a:t>3. Tiedonhaku</a:t>
            </a:r>
            <a:endParaRPr lang="en-GB" sz="4400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4000" dirty="0" smtClean="0"/>
              <a:t>Tiedonhakua omasta lempieläimestä kirjallisia materiaaleja käyttäen (kirjasto, internet)</a:t>
            </a:r>
            <a:endParaRPr lang="fi-FI" sz="4000" dirty="0"/>
          </a:p>
          <a:p>
            <a:pPr marL="36900" indent="0">
              <a:buNone/>
            </a:pPr>
            <a:endParaRPr lang="en-GB" sz="4000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49388" y="1690687"/>
            <a:ext cx="4349169" cy="473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20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4. </a:t>
            </a:r>
            <a:r>
              <a:rPr lang="en-GB" b="1" dirty="0" err="1" smtClean="0"/>
              <a:t>Tiedonkäsittely</a:t>
            </a:r>
            <a:r>
              <a:rPr lang="en-GB" b="1" dirty="0" smtClean="0"/>
              <a:t> </a:t>
            </a:r>
            <a:r>
              <a:rPr lang="en-GB" b="1" dirty="0" err="1" smtClean="0"/>
              <a:t>ja</a:t>
            </a:r>
            <a:r>
              <a:rPr lang="en-GB" b="1" dirty="0" smtClean="0"/>
              <a:t> </a:t>
            </a:r>
            <a:r>
              <a:rPr lang="en-GB" b="1" dirty="0" err="1" smtClean="0"/>
              <a:t>soveltaminen</a:t>
            </a:r>
            <a:endParaRPr lang="en-GB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3600" dirty="0" smtClean="0"/>
              <a:t>Ippo-video</a:t>
            </a:r>
            <a:endParaRPr lang="fi-FI" sz="3600" dirty="0" smtClean="0"/>
          </a:p>
          <a:p>
            <a:pPr marL="0" indent="0">
              <a:buNone/>
            </a:pPr>
            <a:endParaRPr lang="fi-FI" sz="3600" dirty="0" smtClean="0"/>
          </a:p>
          <a:p>
            <a:pPr marL="0" indent="0">
              <a:buNone/>
            </a:pPr>
            <a:r>
              <a:rPr lang="fi-FI" sz="3600" dirty="0" smtClean="0"/>
              <a:t>Miellekartta omasta       </a:t>
            </a:r>
            <a:endParaRPr lang="fi-FI" sz="3600" dirty="0"/>
          </a:p>
          <a:p>
            <a:pPr marL="36900" indent="0">
              <a:spcBef>
                <a:spcPts val="0"/>
              </a:spcBef>
              <a:buNone/>
            </a:pPr>
            <a:r>
              <a:rPr lang="fi-FI" sz="3600" dirty="0" smtClean="0"/>
              <a:t>lempieläimestä</a:t>
            </a:r>
          </a:p>
          <a:p>
            <a:pPr marL="36900" indent="0">
              <a:spcBef>
                <a:spcPts val="0"/>
              </a:spcBef>
              <a:buNone/>
            </a:pPr>
            <a:endParaRPr lang="fi-FI" sz="3600" dirty="0" smtClean="0"/>
          </a:p>
          <a:p>
            <a:pPr marL="36900" indent="0">
              <a:spcBef>
                <a:spcPts val="0"/>
              </a:spcBef>
              <a:buNone/>
            </a:pPr>
            <a:r>
              <a:rPr lang="fi-FI" sz="3600" dirty="0" smtClean="0"/>
              <a:t>Galleria-kävely    </a:t>
            </a:r>
            <a:endParaRPr lang="fi-FI" sz="3600" dirty="0"/>
          </a:p>
          <a:p>
            <a:pPr marL="36900" indent="0">
              <a:spcBef>
                <a:spcPts val="0"/>
              </a:spcBef>
              <a:buNone/>
            </a:pPr>
            <a:r>
              <a:rPr lang="fi-FI" sz="3600" dirty="0" smtClean="0"/>
              <a:t>(</a:t>
            </a:r>
            <a:r>
              <a:rPr lang="fi-FI" sz="3600" dirty="0"/>
              <a:t>vertaisarviointi)</a:t>
            </a:r>
            <a:endParaRPr lang="en-GB" sz="3600" dirty="0"/>
          </a:p>
          <a:p>
            <a:pPr marL="36900" indent="0">
              <a:buNone/>
            </a:pPr>
            <a:endParaRPr lang="fi-FI" sz="4000" dirty="0" smtClean="0"/>
          </a:p>
          <a:p>
            <a:pPr marL="36900" indent="0">
              <a:buNone/>
            </a:pPr>
            <a:endParaRPr lang="fi-FI" sz="4000" dirty="0" smtClean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5472" y="1825625"/>
            <a:ext cx="39550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47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270</Words>
  <Application>Microsoft Office PowerPoint</Application>
  <PresentationFormat>Laajakuva</PresentationFormat>
  <Paragraphs>72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Office-teema</vt:lpstr>
      <vt:lpstr>KARTTA-IPPO YSTÄVÄLLINEN ELÄIN  STEP 4</vt:lpstr>
      <vt:lpstr>1. Motivointi ja tavoitteet</vt:lpstr>
      <vt:lpstr>PowerPoint-esitys</vt:lpstr>
      <vt:lpstr>Luonteenpiirteen määritelmä (Socrative)</vt:lpstr>
      <vt:lpstr>Tavoitteet:</vt:lpstr>
      <vt:lpstr>2. Arki ja elämä</vt:lpstr>
      <vt:lpstr>Apukysymykset</vt:lpstr>
      <vt:lpstr>3. Tiedonhaku</vt:lpstr>
      <vt:lpstr>4. Tiedonkäsittely ja soveltaminen</vt:lpstr>
      <vt:lpstr>4. Tiedonkäsittely ja soveltaminen (jatkuu)</vt:lpstr>
      <vt:lpstr>5. Itsearviointi</vt:lpstr>
      <vt:lpstr>Tarinakortti</vt:lpstr>
      <vt:lpstr>6. Toimintakulttuurin arviointi</vt:lpstr>
      <vt:lpstr> Pohdi ensi kerraksi, mikä on lempipelisi </vt:lpstr>
      <vt:lpstr>QR-koodit (lisätehtävät)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Salla Venalainen</dc:creator>
  <cp:lastModifiedBy>Venäläinen Salla</cp:lastModifiedBy>
  <cp:revision>123</cp:revision>
  <dcterms:created xsi:type="dcterms:W3CDTF">2015-12-14T07:13:57Z</dcterms:created>
  <dcterms:modified xsi:type="dcterms:W3CDTF">2017-10-16T10:36:09Z</dcterms:modified>
</cp:coreProperties>
</file>