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62" r:id="rId3"/>
    <p:sldId id="265" r:id="rId4"/>
    <p:sldId id="257" r:id="rId5"/>
    <p:sldId id="269" r:id="rId6"/>
    <p:sldId id="270" r:id="rId7"/>
    <p:sldId id="258" r:id="rId8"/>
    <p:sldId id="260" r:id="rId9"/>
    <p:sldId id="271" r:id="rId10"/>
    <p:sldId id="261" r:id="rId11"/>
    <p:sldId id="264"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en-GB"/>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GB"/>
          </a:p>
        </p:txBody>
      </p:sp>
      <p:sp>
        <p:nvSpPr>
          <p:cNvPr id="4" name="Päivämäärän paikkamerkki 3"/>
          <p:cNvSpPr>
            <a:spLocks noGrp="1"/>
          </p:cNvSpPr>
          <p:nvPr>
            <p:ph type="dt" sz="half" idx="10"/>
          </p:nvPr>
        </p:nvSpPr>
        <p:spPr/>
        <p:txBody>
          <a:bodyPr/>
          <a:lstStyle/>
          <a:p>
            <a:fld id="{36D6CBCD-4BFB-45F8-A37B-FED2D2976359}" type="datetimeFigureOut">
              <a:rPr lang="en-GB" smtClean="0"/>
              <a:t>16/10/2017</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5394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p>
            <a:fld id="{36D6CBCD-4BFB-45F8-A37B-FED2D2976359}" type="datetimeFigureOut">
              <a:rPr lang="en-GB" smtClean="0"/>
              <a:t>16/10/2017</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39845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en-GB"/>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p>
            <a:fld id="{36D6CBCD-4BFB-45F8-A37B-FED2D2976359}" type="datetimeFigureOut">
              <a:rPr lang="en-GB" smtClean="0"/>
              <a:t>16/10/2017</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1255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p>
            <a:fld id="{36D6CBCD-4BFB-45F8-A37B-FED2D2976359}" type="datetimeFigureOut">
              <a:rPr lang="en-GB" smtClean="0"/>
              <a:t>16/10/2017</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177395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en-GB"/>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36D6CBCD-4BFB-45F8-A37B-FED2D2976359}" type="datetimeFigureOut">
              <a:rPr lang="en-GB" smtClean="0"/>
              <a:t>16/10/2017</a:t>
            </a:fld>
            <a:endParaRPr lang="en-GB"/>
          </a:p>
        </p:txBody>
      </p:sp>
      <p:sp>
        <p:nvSpPr>
          <p:cNvPr id="5" name="Alatunnisteen paikkamerkki 4"/>
          <p:cNvSpPr>
            <a:spLocks noGrp="1"/>
          </p:cNvSpPr>
          <p:nvPr>
            <p:ph type="ftr" sz="quarter" idx="11"/>
          </p:nvPr>
        </p:nvSpPr>
        <p:spPr/>
        <p:txBody>
          <a:bodyPr/>
          <a:lstStyle/>
          <a:p>
            <a:endParaRPr lang="en-GB"/>
          </a:p>
        </p:txBody>
      </p:sp>
      <p:sp>
        <p:nvSpPr>
          <p:cNvPr id="6" name="Dian numeron paikkamerkki 5"/>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99087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Päivämäärän paikkamerkki 4"/>
          <p:cNvSpPr>
            <a:spLocks noGrp="1"/>
          </p:cNvSpPr>
          <p:nvPr>
            <p:ph type="dt" sz="half" idx="10"/>
          </p:nvPr>
        </p:nvSpPr>
        <p:spPr/>
        <p:txBody>
          <a:bodyPr/>
          <a:lstStyle/>
          <a:p>
            <a:fld id="{36D6CBCD-4BFB-45F8-A37B-FED2D2976359}" type="datetimeFigureOut">
              <a:rPr lang="en-GB" smtClean="0"/>
              <a:t>16/10/2017</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126430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en-GB"/>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7" name="Päivämäärän paikkamerkki 6"/>
          <p:cNvSpPr>
            <a:spLocks noGrp="1"/>
          </p:cNvSpPr>
          <p:nvPr>
            <p:ph type="dt" sz="half" idx="10"/>
          </p:nvPr>
        </p:nvSpPr>
        <p:spPr/>
        <p:txBody>
          <a:bodyPr/>
          <a:lstStyle/>
          <a:p>
            <a:fld id="{36D6CBCD-4BFB-45F8-A37B-FED2D2976359}" type="datetimeFigureOut">
              <a:rPr lang="en-GB" smtClean="0"/>
              <a:t>16/10/2017</a:t>
            </a:fld>
            <a:endParaRPr lang="en-GB"/>
          </a:p>
        </p:txBody>
      </p:sp>
      <p:sp>
        <p:nvSpPr>
          <p:cNvPr id="8" name="Alatunnisteen paikkamerkki 7"/>
          <p:cNvSpPr>
            <a:spLocks noGrp="1"/>
          </p:cNvSpPr>
          <p:nvPr>
            <p:ph type="ftr" sz="quarter" idx="11"/>
          </p:nvPr>
        </p:nvSpPr>
        <p:spPr/>
        <p:txBody>
          <a:bodyPr/>
          <a:lstStyle/>
          <a:p>
            <a:endParaRPr lang="en-GB"/>
          </a:p>
        </p:txBody>
      </p:sp>
      <p:sp>
        <p:nvSpPr>
          <p:cNvPr id="9" name="Dian numeron paikkamerkki 8"/>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72879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äivämäärän paikkamerkki 2"/>
          <p:cNvSpPr>
            <a:spLocks noGrp="1"/>
          </p:cNvSpPr>
          <p:nvPr>
            <p:ph type="dt" sz="half" idx="10"/>
          </p:nvPr>
        </p:nvSpPr>
        <p:spPr/>
        <p:txBody>
          <a:bodyPr/>
          <a:lstStyle/>
          <a:p>
            <a:fld id="{36D6CBCD-4BFB-45F8-A37B-FED2D2976359}" type="datetimeFigureOut">
              <a:rPr lang="en-GB" smtClean="0"/>
              <a:t>16/10/2017</a:t>
            </a:fld>
            <a:endParaRPr lang="en-GB"/>
          </a:p>
        </p:txBody>
      </p:sp>
      <p:sp>
        <p:nvSpPr>
          <p:cNvPr id="4" name="Alatunnisteen paikkamerkki 3"/>
          <p:cNvSpPr>
            <a:spLocks noGrp="1"/>
          </p:cNvSpPr>
          <p:nvPr>
            <p:ph type="ftr" sz="quarter" idx="11"/>
          </p:nvPr>
        </p:nvSpPr>
        <p:spPr/>
        <p:txBody>
          <a:bodyPr/>
          <a:lstStyle/>
          <a:p>
            <a:endParaRPr lang="en-GB"/>
          </a:p>
        </p:txBody>
      </p:sp>
      <p:sp>
        <p:nvSpPr>
          <p:cNvPr id="5" name="Dian numeron paikkamerkki 4"/>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7290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6D6CBCD-4BFB-45F8-A37B-FED2D2976359}" type="datetimeFigureOut">
              <a:rPr lang="en-GB" smtClean="0"/>
              <a:t>16/10/2017</a:t>
            </a:fld>
            <a:endParaRPr lang="en-GB"/>
          </a:p>
        </p:txBody>
      </p:sp>
      <p:sp>
        <p:nvSpPr>
          <p:cNvPr id="3" name="Alatunnisteen paikkamerkki 2"/>
          <p:cNvSpPr>
            <a:spLocks noGrp="1"/>
          </p:cNvSpPr>
          <p:nvPr>
            <p:ph type="ftr" sz="quarter" idx="11"/>
          </p:nvPr>
        </p:nvSpPr>
        <p:spPr/>
        <p:txBody>
          <a:bodyPr/>
          <a:lstStyle/>
          <a:p>
            <a:endParaRPr lang="en-GB"/>
          </a:p>
        </p:txBody>
      </p:sp>
      <p:sp>
        <p:nvSpPr>
          <p:cNvPr id="4" name="Dian numeron paikkamerkki 3"/>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358397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en-GB"/>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6D6CBCD-4BFB-45F8-A37B-FED2D2976359}" type="datetimeFigureOut">
              <a:rPr lang="en-GB" smtClean="0"/>
              <a:t>16/10/2017</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273639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en-GB"/>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6D6CBCD-4BFB-45F8-A37B-FED2D2976359}" type="datetimeFigureOut">
              <a:rPr lang="en-GB" smtClean="0"/>
              <a:t>16/10/2017</a:t>
            </a:fld>
            <a:endParaRPr lang="en-GB"/>
          </a:p>
        </p:txBody>
      </p:sp>
      <p:sp>
        <p:nvSpPr>
          <p:cNvPr id="6" name="Alatunnisteen paikkamerkki 5"/>
          <p:cNvSpPr>
            <a:spLocks noGrp="1"/>
          </p:cNvSpPr>
          <p:nvPr>
            <p:ph type="ftr" sz="quarter" idx="11"/>
          </p:nvPr>
        </p:nvSpPr>
        <p:spPr/>
        <p:txBody>
          <a:bodyPr/>
          <a:lstStyle/>
          <a:p>
            <a:endParaRPr lang="en-GB"/>
          </a:p>
        </p:txBody>
      </p:sp>
      <p:sp>
        <p:nvSpPr>
          <p:cNvPr id="7" name="Dian numeron paikkamerkki 6"/>
          <p:cNvSpPr>
            <a:spLocks noGrp="1"/>
          </p:cNvSpPr>
          <p:nvPr>
            <p:ph type="sldNum" sz="quarter" idx="12"/>
          </p:nvPr>
        </p:nvSpPr>
        <p:spPr/>
        <p:txBody>
          <a:bodyPr/>
          <a:lstStyle/>
          <a:p>
            <a:fld id="{51F9E67D-D71B-47D5-AF1F-773C7616ADC5}" type="slidenum">
              <a:rPr lang="en-GB" smtClean="0"/>
              <a:t>‹#›</a:t>
            </a:fld>
            <a:endParaRPr lang="en-GB"/>
          </a:p>
        </p:txBody>
      </p:sp>
    </p:spTree>
    <p:extLst>
      <p:ext uri="{BB962C8B-B14F-4D97-AF65-F5344CB8AC3E}">
        <p14:creationId xmlns:p14="http://schemas.microsoft.com/office/powerpoint/2010/main" val="141925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en-GB"/>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6CBCD-4BFB-45F8-A37B-FED2D2976359}" type="datetimeFigureOut">
              <a:rPr lang="en-GB" smtClean="0"/>
              <a:t>16/10/2017</a:t>
            </a:fld>
            <a:endParaRPr lang="en-GB"/>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9E67D-D71B-47D5-AF1F-773C7616ADC5}" type="slidenum">
              <a:rPr lang="en-GB" smtClean="0"/>
              <a:t>‹#›</a:t>
            </a:fld>
            <a:endParaRPr lang="en-GB"/>
          </a:p>
        </p:txBody>
      </p:sp>
    </p:spTree>
    <p:extLst>
      <p:ext uri="{BB962C8B-B14F-4D97-AF65-F5344CB8AC3E}">
        <p14:creationId xmlns:p14="http://schemas.microsoft.com/office/powerpoint/2010/main" val="368521317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840597" y="2485623"/>
            <a:ext cx="6791459" cy="1024340"/>
          </a:xfrm>
        </p:spPr>
        <p:txBody>
          <a:bodyPr>
            <a:normAutofit fontScale="90000"/>
          </a:bodyPr>
          <a:lstStyle/>
          <a:p>
            <a:r>
              <a:rPr lang="fi-FI" b="1" dirty="0" smtClean="0"/>
              <a:t>PIIRROS-IPPO</a:t>
            </a:r>
            <a:br>
              <a:rPr lang="fi-FI" b="1" dirty="0" smtClean="0"/>
            </a:br>
            <a:r>
              <a:rPr lang="fi-FI" sz="2800" b="1" dirty="0" smtClean="0"/>
              <a:t>LUOVA SATU</a:t>
            </a:r>
            <a:endParaRPr lang="en-GB" b="1" dirty="0"/>
          </a:p>
        </p:txBody>
      </p:sp>
      <p:sp>
        <p:nvSpPr>
          <p:cNvPr id="3" name="Alaotsikko 2"/>
          <p:cNvSpPr>
            <a:spLocks noGrp="1"/>
          </p:cNvSpPr>
          <p:nvPr>
            <p:ph type="subTitle" idx="1"/>
          </p:nvPr>
        </p:nvSpPr>
        <p:spPr>
          <a:xfrm>
            <a:off x="3876540" y="3602038"/>
            <a:ext cx="6791460" cy="635111"/>
          </a:xfrm>
        </p:spPr>
        <p:txBody>
          <a:bodyPr>
            <a:normAutofit fontScale="25000" lnSpcReduction="20000"/>
          </a:bodyPr>
          <a:lstStyle/>
          <a:p>
            <a:r>
              <a:rPr lang="fi-FI" sz="12800" dirty="0" smtClean="0"/>
              <a:t>STEP 6</a:t>
            </a:r>
          </a:p>
          <a:p>
            <a:endParaRPr lang="fi-FI" dirty="0"/>
          </a:p>
          <a:p>
            <a:endParaRPr lang="fi-FI" dirty="0" smtClean="0"/>
          </a:p>
          <a:p>
            <a:endParaRPr lang="fi-FI" dirty="0"/>
          </a:p>
          <a:p>
            <a:r>
              <a:rPr lang="fi-FI" sz="11200" dirty="0" smtClean="0">
                <a:latin typeface="Bradley Hand Bold"/>
                <a:cs typeface="Bradley Hand Bold"/>
              </a:rPr>
              <a:t>LUOVA</a:t>
            </a:r>
          </a:p>
          <a:p>
            <a:r>
              <a:rPr lang="fi-FI" sz="11200" dirty="0" smtClean="0">
                <a:latin typeface="Bradley Hand Bold"/>
                <a:cs typeface="Bradley Hand Bold"/>
              </a:rPr>
              <a:t>CREATIVE</a:t>
            </a:r>
            <a:endParaRPr lang="en-GB" sz="11200" dirty="0">
              <a:latin typeface="Bradley Hand Bold"/>
              <a:cs typeface="Bradley Hand Bold"/>
            </a:endParaRPr>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545" y="2672823"/>
            <a:ext cx="3122421" cy="3855853"/>
          </a:xfrm>
          <a:prstGeom prst="rect">
            <a:avLst/>
          </a:prstGeom>
        </p:spPr>
      </p:pic>
    </p:spTree>
    <p:extLst>
      <p:ext uri="{BB962C8B-B14F-4D97-AF65-F5344CB8AC3E}">
        <p14:creationId xmlns:p14="http://schemas.microsoft.com/office/powerpoint/2010/main" val="294465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5. Itsearviointi</a:t>
            </a:r>
            <a:endParaRPr lang="en-GB" b="1" dirty="0"/>
          </a:p>
        </p:txBody>
      </p:sp>
      <p:sp>
        <p:nvSpPr>
          <p:cNvPr id="4" name="Sisällön paikkamerkki 3"/>
          <p:cNvSpPr>
            <a:spLocks noGrp="1"/>
          </p:cNvSpPr>
          <p:nvPr>
            <p:ph sz="half" idx="1"/>
          </p:nvPr>
        </p:nvSpPr>
        <p:spPr>
          <a:xfrm>
            <a:off x="677334" y="1930400"/>
            <a:ext cx="4306790" cy="4110961"/>
          </a:xfrm>
        </p:spPr>
        <p:txBody>
          <a:bodyPr>
            <a:normAutofit/>
          </a:bodyPr>
          <a:lstStyle/>
          <a:p>
            <a:r>
              <a:rPr lang="fi-FI" sz="3200" dirty="0" smtClean="0"/>
              <a:t>Täydennä oppimispäiväkirja tämän kerran osalta.</a:t>
            </a:r>
            <a:endParaRPr lang="fi-FI" sz="3200" dirty="0"/>
          </a:p>
          <a:p>
            <a:r>
              <a:rPr lang="fi-FI" sz="3200" dirty="0"/>
              <a:t>Pohdi ensi kerraksi, mikä on </a:t>
            </a:r>
            <a:r>
              <a:rPr lang="fi-FI" sz="3200" dirty="0" smtClean="0"/>
              <a:t>lempiesineesi </a:t>
            </a:r>
            <a:r>
              <a:rPr lang="fi-FI" sz="3200" dirty="0"/>
              <a:t>ja valmistaudu esittelemään se </a:t>
            </a:r>
            <a:r>
              <a:rPr lang="fi-FI" sz="3200" dirty="0" smtClean="0"/>
              <a:t>muille (apukysymykset</a:t>
            </a:r>
            <a:r>
              <a:rPr lang="fi-FI" sz="3200" dirty="0"/>
              <a:t>).</a:t>
            </a:r>
            <a:endParaRPr lang="en-GB" sz="3200" dirty="0"/>
          </a:p>
          <a:p>
            <a:endParaRPr lang="en-GB" dirty="0"/>
          </a:p>
        </p:txBody>
      </p:sp>
      <p:pic>
        <p:nvPicPr>
          <p:cNvPr id="5" name="Sisällön paikkamerkki 4"/>
          <p:cNvPicPr>
            <a:picLocks noGrp="1" noChangeAspect="1"/>
          </p:cNvPicPr>
          <p:nvPr>
            <p:ph sz="half" idx="2"/>
          </p:nvPr>
        </p:nvPicPr>
        <p:blipFill>
          <a:blip r:embed="rId2"/>
          <a:stretch>
            <a:fillRect/>
          </a:stretch>
        </p:blipFill>
        <p:spPr>
          <a:xfrm>
            <a:off x="7378305" y="1386077"/>
            <a:ext cx="3491463" cy="4655284"/>
          </a:xfrm>
          <a:prstGeom prst="rect">
            <a:avLst/>
          </a:prstGeom>
        </p:spPr>
      </p:pic>
    </p:spTree>
    <p:extLst>
      <p:ext uri="{BB962C8B-B14F-4D97-AF65-F5344CB8AC3E}">
        <p14:creationId xmlns:p14="http://schemas.microsoft.com/office/powerpoint/2010/main" val="242109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GB" dirty="0" smtClean="0"/>
              <a:t>6. </a:t>
            </a:r>
            <a:r>
              <a:rPr lang="en-GB" b="1" dirty="0" err="1" smtClean="0"/>
              <a:t>Toimintakulttuurin</a:t>
            </a:r>
            <a:r>
              <a:rPr lang="en-GB" b="1" dirty="0" smtClean="0"/>
              <a:t> </a:t>
            </a:r>
            <a:r>
              <a:rPr lang="en-GB" b="1" dirty="0" err="1" smtClean="0"/>
              <a:t>arviointi</a:t>
            </a:r>
            <a:endParaRPr lang="en-GB" b="1" dirty="0"/>
          </a:p>
        </p:txBody>
      </p:sp>
      <p:sp>
        <p:nvSpPr>
          <p:cNvPr id="4" name="Sisällön paikkamerkki 3"/>
          <p:cNvSpPr>
            <a:spLocks noGrp="1"/>
          </p:cNvSpPr>
          <p:nvPr>
            <p:ph sz="half" idx="1"/>
          </p:nvPr>
        </p:nvSpPr>
        <p:spPr>
          <a:xfrm>
            <a:off x="838200" y="1825625"/>
            <a:ext cx="4931535" cy="4351338"/>
          </a:xfrm>
        </p:spPr>
        <p:txBody>
          <a:bodyPr>
            <a:normAutofit/>
          </a:bodyPr>
          <a:lstStyle/>
          <a:p>
            <a:pPr marL="514350" indent="-514350">
              <a:buAutoNum type="arabicPeriod"/>
            </a:pPr>
            <a:r>
              <a:rPr lang="fi-FI" dirty="0"/>
              <a:t>Millaisia Ippo-tehtävät mielestäsi olivat?</a:t>
            </a:r>
          </a:p>
          <a:p>
            <a:pPr marL="514350" indent="-514350">
              <a:buAutoNum type="arabicPeriod"/>
            </a:pPr>
            <a:r>
              <a:rPr lang="fi-FI" dirty="0"/>
              <a:t>Miten ryhmä mielestäsi toimi (kavereiden kanssa keskustelu, kaverin auttaminen ja kannustus)?</a:t>
            </a:r>
          </a:p>
          <a:p>
            <a:pPr marL="514350" indent="-514350">
              <a:buAutoNum type="arabicPeriod"/>
            </a:pPr>
            <a:r>
              <a:rPr lang="fi-FI" dirty="0"/>
              <a:t>Millainen ilmapiiri Ippo-oppimiskerran aikana oli?</a:t>
            </a:r>
          </a:p>
          <a:p>
            <a:endParaRPr lang="fi-FI" dirty="0" smtClean="0"/>
          </a:p>
          <a:p>
            <a:endParaRPr lang="fi-FI" dirty="0"/>
          </a:p>
        </p:txBody>
      </p:sp>
      <p:pic>
        <p:nvPicPr>
          <p:cNvPr id="6" name="Sisällön paikkamerkki 5"/>
          <p:cNvPicPr>
            <a:picLocks noGrp="1" noChangeAspect="1"/>
          </p:cNvPicPr>
          <p:nvPr>
            <p:ph sz="half" idx="2"/>
          </p:nvPr>
        </p:nvPicPr>
        <p:blipFill>
          <a:blip r:embed="rId2"/>
          <a:stretch>
            <a:fillRect/>
          </a:stretch>
        </p:blipFill>
        <p:spPr>
          <a:xfrm>
            <a:off x="7068361" y="1825625"/>
            <a:ext cx="3389277" cy="4351338"/>
          </a:xfrm>
          <a:prstGeom prst="rect">
            <a:avLst/>
          </a:prstGeom>
        </p:spPr>
      </p:pic>
    </p:spTree>
    <p:extLst>
      <p:ext uri="{BB962C8B-B14F-4D97-AF65-F5344CB8AC3E}">
        <p14:creationId xmlns:p14="http://schemas.microsoft.com/office/powerpoint/2010/main" val="195510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idx="4294967295"/>
          </p:nvPr>
        </p:nvSpPr>
        <p:spPr>
          <a:xfrm>
            <a:off x="425002" y="685800"/>
            <a:ext cx="3799335" cy="1336675"/>
          </a:xfrm>
        </p:spPr>
        <p:txBody>
          <a:bodyPr>
            <a:noAutofit/>
          </a:bodyPr>
          <a:lstStyle/>
          <a:p>
            <a:r>
              <a:rPr lang="fi-FI" sz="4000" b="1" dirty="0" smtClean="0"/>
              <a:t>Lisätehtävä: Tarinakortti</a:t>
            </a:r>
            <a:endParaRPr lang="en-GB" sz="4000" b="1" dirty="0"/>
          </a:p>
        </p:txBody>
      </p:sp>
      <p:sp>
        <p:nvSpPr>
          <p:cNvPr id="3" name="Sisällön paikkamerkki 2"/>
          <p:cNvSpPr>
            <a:spLocks noGrp="1"/>
          </p:cNvSpPr>
          <p:nvPr>
            <p:ph sz="half" idx="4294967295"/>
          </p:nvPr>
        </p:nvSpPr>
        <p:spPr>
          <a:xfrm>
            <a:off x="425002" y="2170114"/>
            <a:ext cx="4391697" cy="2118552"/>
          </a:xfrm>
        </p:spPr>
        <p:txBody>
          <a:bodyPr>
            <a:normAutofit/>
          </a:bodyPr>
          <a:lstStyle/>
          <a:p>
            <a:pPr marL="0" indent="0">
              <a:buNone/>
            </a:pPr>
            <a:r>
              <a:rPr lang="en-GB" sz="3200" dirty="0" smtClean="0"/>
              <a:t>Tarinakortin aihe: </a:t>
            </a:r>
          </a:p>
          <a:p>
            <a:pPr marL="0" indent="0">
              <a:buNone/>
            </a:pPr>
            <a:r>
              <a:rPr lang="en-GB" sz="3200" dirty="0" smtClean="0"/>
              <a:t>Tapahtuma (</a:t>
            </a:r>
            <a:r>
              <a:rPr lang="en-GB" sz="3200" dirty="0"/>
              <a:t>esimerkiksi </a:t>
            </a:r>
            <a:r>
              <a:rPr lang="en-GB" sz="3200" dirty="0" err="1"/>
              <a:t>häät</a:t>
            </a:r>
            <a:r>
              <a:rPr lang="en-GB" sz="3200" dirty="0"/>
              <a:t>, syntymäpäivät </a:t>
            </a:r>
            <a:r>
              <a:rPr lang="en-GB" sz="3200" dirty="0" err="1"/>
              <a:t>ym</a:t>
            </a:r>
            <a:r>
              <a:rPr lang="en-GB" sz="3200" dirty="0"/>
              <a:t>.)</a:t>
            </a:r>
          </a:p>
          <a:p>
            <a:endParaRPr lang="en-GB" sz="3200" dirty="0"/>
          </a:p>
        </p:txBody>
      </p:sp>
      <p:pic>
        <p:nvPicPr>
          <p:cNvPr id="4" name="Kuva 3"/>
          <p:cNvPicPr>
            <a:picLocks noChangeAspect="1"/>
          </p:cNvPicPr>
          <p:nvPr/>
        </p:nvPicPr>
        <p:blipFill>
          <a:blip r:embed="rId2"/>
          <a:stretch>
            <a:fillRect/>
          </a:stretch>
        </p:blipFill>
        <p:spPr>
          <a:xfrm>
            <a:off x="6156101" y="685800"/>
            <a:ext cx="3953815" cy="5658992"/>
          </a:xfrm>
          <a:prstGeom prst="rect">
            <a:avLst/>
          </a:prstGeom>
        </p:spPr>
      </p:pic>
    </p:spTree>
    <p:extLst>
      <p:ext uri="{BB962C8B-B14F-4D97-AF65-F5344CB8AC3E}">
        <p14:creationId xmlns:p14="http://schemas.microsoft.com/office/powerpoint/2010/main" val="218532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1. Motivointi</a:t>
            </a:r>
            <a:endParaRPr lang="en-GB" b="1" dirty="0"/>
          </a:p>
        </p:txBody>
      </p:sp>
      <p:sp>
        <p:nvSpPr>
          <p:cNvPr id="3" name="Sisällön paikkamerkki 2"/>
          <p:cNvSpPr>
            <a:spLocks noGrp="1"/>
          </p:cNvSpPr>
          <p:nvPr>
            <p:ph sz="half" idx="1"/>
          </p:nvPr>
        </p:nvSpPr>
        <p:spPr/>
        <p:txBody>
          <a:bodyPr>
            <a:normAutofit/>
          </a:bodyPr>
          <a:lstStyle/>
          <a:p>
            <a:r>
              <a:rPr lang="fi-FI" sz="3200" dirty="0" smtClean="0"/>
              <a:t>Talent-voittaja 2012 Daniel Helakorpi runonlausuja:</a:t>
            </a:r>
          </a:p>
          <a:p>
            <a:r>
              <a:rPr lang="fi-FI" sz="3200" dirty="0"/>
              <a:t>https://www.youtube.com/watch?v=BgzazK2ipx8</a:t>
            </a:r>
            <a:endParaRPr lang="fi-FI" sz="3200" dirty="0" smtClean="0"/>
          </a:p>
          <a:p>
            <a:r>
              <a:rPr lang="fi-FI" sz="3200" dirty="0" smtClean="0"/>
              <a:t>Miten luovuus ilmenee Danielissa?</a:t>
            </a:r>
          </a:p>
        </p:txBody>
      </p:sp>
      <p:pic>
        <p:nvPicPr>
          <p:cNvPr id="6" name="Sisällön paikkamerkki 4"/>
          <p:cNvPicPr>
            <a:picLocks noChangeAspect="1"/>
          </p:cNvPicPr>
          <p:nvPr/>
        </p:nvPicPr>
        <p:blipFill>
          <a:blip r:embed="rId2"/>
          <a:stretch>
            <a:fillRect/>
          </a:stretch>
        </p:blipFill>
        <p:spPr>
          <a:xfrm>
            <a:off x="6774114" y="1825625"/>
            <a:ext cx="4396717" cy="3742169"/>
          </a:xfrm>
          <a:prstGeom prst="rect">
            <a:avLst/>
          </a:prstGeom>
        </p:spPr>
      </p:pic>
    </p:spTree>
    <p:extLst>
      <p:ext uri="{BB962C8B-B14F-4D97-AF65-F5344CB8AC3E}">
        <p14:creationId xmlns:p14="http://schemas.microsoft.com/office/powerpoint/2010/main" val="187590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b="1" dirty="0" smtClean="0"/>
              <a:t>Luonteenpiirteen määritelmä (</a:t>
            </a:r>
            <a:r>
              <a:rPr lang="fi-FI" b="1" dirty="0" err="1" smtClean="0"/>
              <a:t>Socrative</a:t>
            </a:r>
            <a:r>
              <a:rPr lang="fi-FI" b="1" dirty="0" smtClean="0"/>
              <a:t>)</a:t>
            </a:r>
            <a:endParaRPr lang="fi-FI" b="1" dirty="0"/>
          </a:p>
        </p:txBody>
      </p:sp>
      <p:sp>
        <p:nvSpPr>
          <p:cNvPr id="9" name="Sisällön paikkamerkki 8"/>
          <p:cNvSpPr>
            <a:spLocks noGrp="1"/>
          </p:cNvSpPr>
          <p:nvPr>
            <p:ph idx="1"/>
          </p:nvPr>
        </p:nvSpPr>
        <p:spPr>
          <a:xfrm>
            <a:off x="838200" y="1825625"/>
            <a:ext cx="10515600" cy="3338803"/>
          </a:xfrm>
        </p:spPr>
        <p:txBody>
          <a:bodyPr/>
          <a:lstStyle/>
          <a:p>
            <a:r>
              <a:rPr lang="fi-FI" sz="2800" dirty="0"/>
              <a:t>Jos </a:t>
            </a:r>
            <a:r>
              <a:rPr lang="fi-FI" sz="2800" dirty="0" smtClean="0"/>
              <a:t>luovuus </a:t>
            </a:r>
            <a:r>
              <a:rPr lang="fi-FI" sz="2800" dirty="0"/>
              <a:t>olisi </a:t>
            </a:r>
            <a:r>
              <a:rPr lang="fi-FI" sz="2800" dirty="0" smtClean="0"/>
              <a:t>elokuva, </a:t>
            </a:r>
            <a:r>
              <a:rPr lang="fi-FI" sz="2800" dirty="0"/>
              <a:t>se olisi_______</a:t>
            </a:r>
          </a:p>
          <a:p>
            <a:r>
              <a:rPr lang="fi-FI" sz="2800" dirty="0"/>
              <a:t>Jos </a:t>
            </a:r>
            <a:r>
              <a:rPr lang="fi-FI" sz="2800" dirty="0" smtClean="0"/>
              <a:t>luovuus </a:t>
            </a:r>
            <a:r>
              <a:rPr lang="fi-FI" sz="2800" dirty="0"/>
              <a:t>olisi </a:t>
            </a:r>
            <a:r>
              <a:rPr lang="fi-FI" sz="2800" dirty="0" smtClean="0"/>
              <a:t>kauhuhahmo, </a:t>
            </a:r>
            <a:r>
              <a:rPr lang="fi-FI" sz="2800" dirty="0"/>
              <a:t>se olisi_______</a:t>
            </a:r>
          </a:p>
          <a:p>
            <a:r>
              <a:rPr lang="fi-FI" sz="2800" dirty="0" smtClean="0"/>
              <a:t>Jos luovuus </a:t>
            </a:r>
            <a:r>
              <a:rPr lang="fi-FI" sz="2800" dirty="0"/>
              <a:t>olisi </a:t>
            </a:r>
            <a:r>
              <a:rPr lang="fi-FI" sz="2800" dirty="0" smtClean="0"/>
              <a:t>jäätelö, </a:t>
            </a:r>
            <a:r>
              <a:rPr lang="fi-FI" sz="2800" dirty="0"/>
              <a:t>se olisi_______</a:t>
            </a:r>
          </a:p>
          <a:p>
            <a:r>
              <a:rPr lang="fi-FI" sz="2800" dirty="0" smtClean="0"/>
              <a:t>Jos luovuus </a:t>
            </a:r>
            <a:r>
              <a:rPr lang="fi-FI" sz="2800" dirty="0"/>
              <a:t>olisi </a:t>
            </a:r>
            <a:r>
              <a:rPr lang="fi-FI" sz="2800" dirty="0" smtClean="0"/>
              <a:t>huonekalu, </a:t>
            </a:r>
            <a:r>
              <a:rPr lang="fi-FI" sz="2800" dirty="0"/>
              <a:t>se olisi______</a:t>
            </a:r>
          </a:p>
          <a:p>
            <a:r>
              <a:rPr lang="fi-FI" sz="2800" dirty="0"/>
              <a:t>Jos </a:t>
            </a:r>
            <a:r>
              <a:rPr lang="fi-FI" sz="2800" dirty="0" smtClean="0"/>
              <a:t>luovuus </a:t>
            </a:r>
            <a:r>
              <a:rPr lang="fi-FI" sz="2800" dirty="0"/>
              <a:t>olisi </a:t>
            </a:r>
            <a:r>
              <a:rPr lang="fi-FI" sz="2800" dirty="0" smtClean="0"/>
              <a:t>työkalu, </a:t>
            </a:r>
            <a:r>
              <a:rPr lang="fi-FI" sz="2800" dirty="0"/>
              <a:t>se olisi_______</a:t>
            </a:r>
            <a:endParaRPr lang="en-GB" sz="2800" dirty="0"/>
          </a:p>
          <a:p>
            <a:pPr marL="0" indent="0">
              <a:buNone/>
            </a:pPr>
            <a:endParaRPr lang="fi-FI" dirty="0"/>
          </a:p>
        </p:txBody>
      </p:sp>
    </p:spTree>
    <p:extLst>
      <p:ext uri="{BB962C8B-B14F-4D97-AF65-F5344CB8AC3E}">
        <p14:creationId xmlns:p14="http://schemas.microsoft.com/office/powerpoint/2010/main" val="49531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5155" y="982133"/>
            <a:ext cx="10381443" cy="962578"/>
          </a:xfrm>
        </p:spPr>
        <p:txBody>
          <a:bodyPr>
            <a:noAutofit/>
          </a:bodyPr>
          <a:lstStyle/>
          <a:p>
            <a:r>
              <a:rPr lang="fi-FI" b="1" dirty="0" smtClean="0"/>
              <a:t>Tavoitteet</a:t>
            </a:r>
            <a:endParaRPr lang="en-GB" b="1" dirty="0"/>
          </a:p>
        </p:txBody>
      </p:sp>
      <p:sp>
        <p:nvSpPr>
          <p:cNvPr id="3" name="Sisällön paikkamerkki 2"/>
          <p:cNvSpPr>
            <a:spLocks noGrp="1"/>
          </p:cNvSpPr>
          <p:nvPr>
            <p:ph idx="1"/>
          </p:nvPr>
        </p:nvSpPr>
        <p:spPr>
          <a:xfrm>
            <a:off x="380998" y="1944711"/>
            <a:ext cx="10515600" cy="4351338"/>
          </a:xfrm>
        </p:spPr>
        <p:txBody>
          <a:bodyPr>
            <a:normAutofit/>
          </a:bodyPr>
          <a:lstStyle/>
          <a:p>
            <a:r>
              <a:rPr lang="fi-FI" sz="3200" dirty="0" smtClean="0"/>
              <a:t>on ymmärtää piirroksen käytön merkitys, kun haluaa oppia uusia asioita.</a:t>
            </a:r>
          </a:p>
          <a:p>
            <a:r>
              <a:rPr lang="fi-FI" sz="3200" dirty="0" smtClean="0"/>
              <a:t>on oppia tekemään posteri (seinäjuliste) laajemmasta kokonaisuudesta.</a:t>
            </a:r>
          </a:p>
          <a:p>
            <a:r>
              <a:rPr lang="fi-FI" sz="3200" dirty="0" smtClean="0"/>
              <a:t>on ymmärtää luovuuden merkitys oppimisessa.</a:t>
            </a:r>
          </a:p>
          <a:p>
            <a:r>
              <a:rPr lang="fi-FI" sz="3200" dirty="0"/>
              <a:t>o</a:t>
            </a:r>
            <a:r>
              <a:rPr lang="fi-FI" sz="3200" dirty="0" smtClean="0"/>
              <a:t>ppia antamaan </a:t>
            </a:r>
            <a:r>
              <a:rPr lang="fi-FI" sz="3200" smtClean="0"/>
              <a:t>kaverille palautetta.</a:t>
            </a:r>
            <a:endParaRPr lang="fi-FI" sz="3200" dirty="0" smtClean="0"/>
          </a:p>
          <a:p>
            <a:endParaRPr lang="en-GB" dirty="0"/>
          </a:p>
        </p:txBody>
      </p:sp>
    </p:spTree>
    <p:extLst>
      <p:ext uri="{BB962C8B-B14F-4D97-AF65-F5344CB8AC3E}">
        <p14:creationId xmlns:p14="http://schemas.microsoft.com/office/powerpoint/2010/main" val="262474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4699715" cy="1325563"/>
          </a:xfrm>
        </p:spPr>
        <p:txBody>
          <a:bodyPr>
            <a:normAutofit/>
          </a:bodyPr>
          <a:lstStyle/>
          <a:p>
            <a:r>
              <a:rPr lang="fi-FI" sz="4800" b="1" dirty="0" smtClean="0"/>
              <a:t>2. Arki ja elämä</a:t>
            </a:r>
            <a:endParaRPr lang="en-GB" sz="4800" b="1" dirty="0"/>
          </a:p>
        </p:txBody>
      </p:sp>
      <p:sp>
        <p:nvSpPr>
          <p:cNvPr id="3" name="Sisällön paikkamerkki 2"/>
          <p:cNvSpPr>
            <a:spLocks noGrp="1"/>
          </p:cNvSpPr>
          <p:nvPr>
            <p:ph sz="half" idx="1"/>
          </p:nvPr>
        </p:nvSpPr>
        <p:spPr>
          <a:xfrm>
            <a:off x="838200" y="1825625"/>
            <a:ext cx="5181600" cy="3506229"/>
          </a:xfrm>
        </p:spPr>
        <p:txBody>
          <a:bodyPr>
            <a:normAutofit/>
          </a:bodyPr>
          <a:lstStyle/>
          <a:p>
            <a:r>
              <a:rPr lang="fi-FI" sz="3200" dirty="0" smtClean="0"/>
              <a:t>Oman lempisadusta valitun hahmon esittely (apukysymykset)</a:t>
            </a:r>
          </a:p>
          <a:p>
            <a:pPr marL="0" indent="0">
              <a:buNone/>
            </a:pPr>
            <a:endParaRPr lang="fi-FI" sz="3200" dirty="0" smtClean="0"/>
          </a:p>
          <a:p>
            <a:r>
              <a:rPr lang="fi-FI" sz="3200" dirty="0" smtClean="0"/>
              <a:t>Kirjataan hahmon vahvuudet</a:t>
            </a:r>
            <a:endParaRPr lang="en-GB" sz="3200" dirty="0"/>
          </a:p>
        </p:txBody>
      </p:sp>
      <p:pic>
        <p:nvPicPr>
          <p:cNvPr id="5" name="Sisällön paikkamerkki 7"/>
          <p:cNvPicPr>
            <a:picLocks noGrp="1" noChangeAspect="1"/>
          </p:cNvPicPr>
          <p:nvPr>
            <p:ph sz="half" idx="2"/>
          </p:nvPr>
        </p:nvPicPr>
        <p:blipFill>
          <a:blip r:embed="rId2"/>
          <a:stretch>
            <a:fillRect/>
          </a:stretch>
        </p:blipFill>
        <p:spPr>
          <a:xfrm>
            <a:off x="7092211" y="1825625"/>
            <a:ext cx="3341577" cy="4351338"/>
          </a:xfrm>
          <a:prstGeom prst="rect">
            <a:avLst/>
          </a:prstGeom>
        </p:spPr>
      </p:pic>
    </p:spTree>
    <p:extLst>
      <p:ext uri="{BB962C8B-B14F-4D97-AF65-F5344CB8AC3E}">
        <p14:creationId xmlns:p14="http://schemas.microsoft.com/office/powerpoint/2010/main" val="149561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Apukysymykset</a:t>
            </a:r>
            <a:endParaRPr lang="fi-FI" dirty="0"/>
          </a:p>
        </p:txBody>
      </p:sp>
      <p:sp>
        <p:nvSpPr>
          <p:cNvPr id="6" name="Suorakulmio 5"/>
          <p:cNvSpPr/>
          <p:nvPr/>
        </p:nvSpPr>
        <p:spPr>
          <a:xfrm>
            <a:off x="838200" y="1516155"/>
            <a:ext cx="6265783" cy="4401205"/>
          </a:xfrm>
          <a:prstGeom prst="rect">
            <a:avLst/>
          </a:prstGeom>
        </p:spPr>
        <p:txBody>
          <a:bodyPr wrap="square">
            <a:spAutoFit/>
          </a:bodyPr>
          <a:lstStyle/>
          <a:p>
            <a:r>
              <a:rPr lang="fi-FI" sz="2800" dirty="0"/>
              <a:t>Kenet sadun henkilön valitset?</a:t>
            </a:r>
          </a:p>
          <a:p>
            <a:r>
              <a:rPr lang="fi-FI" sz="2800" dirty="0"/>
              <a:t>Miksi valitsit juuri hänet?</a:t>
            </a:r>
          </a:p>
          <a:p>
            <a:r>
              <a:rPr lang="fi-FI" sz="2800" dirty="0"/>
              <a:t>Miten kuvailet henkilön ulkoista olemusta?</a:t>
            </a:r>
          </a:p>
          <a:p>
            <a:r>
              <a:rPr lang="fi-FI" sz="2800" dirty="0"/>
              <a:t>Minkälainen henkilö on luonteeltaan?</a:t>
            </a:r>
          </a:p>
          <a:p>
            <a:r>
              <a:rPr lang="fi-FI" sz="2800" dirty="0"/>
              <a:t>Mistä sadun henkilö pitää erityisesti?</a:t>
            </a:r>
          </a:p>
          <a:p>
            <a:r>
              <a:rPr lang="fi-FI" sz="2800" dirty="0"/>
              <a:t>Missä henkilö on hyvä?</a:t>
            </a:r>
          </a:p>
          <a:p>
            <a:r>
              <a:rPr lang="fi-FI" sz="2800" dirty="0"/>
              <a:t>Mitä yhteistä on sinussa ja sadun henkilössä?</a:t>
            </a:r>
          </a:p>
          <a:p>
            <a:r>
              <a:rPr lang="fi-FI" sz="2800" dirty="0"/>
              <a:t>Mitä erilaista sinussa ja hänessä on?</a:t>
            </a:r>
          </a:p>
        </p:txBody>
      </p:sp>
    </p:spTree>
    <p:extLst>
      <p:ext uri="{BB962C8B-B14F-4D97-AF65-F5344CB8AC3E}">
        <p14:creationId xmlns:p14="http://schemas.microsoft.com/office/powerpoint/2010/main" val="286455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0761" y="1468192"/>
            <a:ext cx="7959143" cy="5138669"/>
          </a:xfrm>
        </p:spPr>
        <p:txBody>
          <a:bodyPr>
            <a:normAutofit fontScale="92500" lnSpcReduction="10000"/>
          </a:bodyPr>
          <a:lstStyle/>
          <a:p>
            <a:pPr marL="0" indent="0">
              <a:buNone/>
            </a:pPr>
            <a:endParaRPr lang="fi-FI" sz="3800" dirty="0" smtClean="0"/>
          </a:p>
          <a:p>
            <a:pPr marL="0" indent="0">
              <a:buNone/>
            </a:pPr>
            <a:r>
              <a:rPr lang="fi-FI" sz="3800" b="1" dirty="0" smtClean="0"/>
              <a:t>Välitehtävä: Ideasampo</a:t>
            </a:r>
            <a:endParaRPr lang="fi-FI" sz="3800" b="1" dirty="0" smtClean="0"/>
          </a:p>
          <a:p>
            <a:pPr marL="0" indent="0">
              <a:buNone/>
            </a:pPr>
            <a:r>
              <a:rPr lang="fi-FI" sz="3800" dirty="0"/>
              <a:t>Joku onneton operaattori antoi suuren autonrengastehtaamme tietokoneelle väärän käskyn. Pyöreitten renkaitten sijasta tuotantolinja alkoi syytää kymmeniä tuhansia neliskulmaisia autonrenkaita. Koneita ei voinut pysäyttää, vaan 28 000 neliskulmaista rengasta odottaa uutta käyttötarkoitusta.</a:t>
            </a:r>
            <a:r>
              <a:rPr lang="fi-FI" sz="2000" dirty="0"/>
              <a:t/>
            </a:r>
            <a:br>
              <a:rPr lang="fi-FI" sz="2000" dirty="0"/>
            </a:br>
            <a:r>
              <a:rPr lang="fi-FI" sz="2000" dirty="0"/>
              <a:t/>
            </a:r>
            <a:br>
              <a:rPr lang="fi-FI" sz="2000" dirty="0"/>
            </a:br>
            <a:endParaRPr lang="en-GB" sz="2400" dirty="0"/>
          </a:p>
        </p:txBody>
      </p:sp>
    </p:spTree>
    <p:extLst>
      <p:ext uri="{BB962C8B-B14F-4D97-AF65-F5344CB8AC3E}">
        <p14:creationId xmlns:p14="http://schemas.microsoft.com/office/powerpoint/2010/main" val="63396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00061" y="1690688"/>
            <a:ext cx="5349979" cy="4261755"/>
          </a:xfrm>
        </p:spPr>
        <p:txBody>
          <a:bodyPr>
            <a:normAutofit/>
          </a:bodyPr>
          <a:lstStyle/>
          <a:p>
            <a:pPr marL="0" indent="0">
              <a:buNone/>
            </a:pPr>
            <a:endParaRPr lang="fi-FI" sz="3100" dirty="0" smtClean="0"/>
          </a:p>
          <a:p>
            <a:r>
              <a:rPr lang="fi-FI" sz="3100" dirty="0" smtClean="0"/>
              <a:t>Tehdään piirros lempisadun lempihahmosta ja kirjataan hahmon vahvuudet</a:t>
            </a:r>
          </a:p>
          <a:p>
            <a:endParaRPr lang="fi-FI" sz="2800" dirty="0" smtClean="0"/>
          </a:p>
          <a:p>
            <a:endParaRPr lang="fi-FI" sz="4800" dirty="0" smtClean="0"/>
          </a:p>
          <a:p>
            <a:pPr marL="0" indent="0">
              <a:buNone/>
            </a:pPr>
            <a:endParaRPr lang="en-GB" sz="4400" dirty="0"/>
          </a:p>
        </p:txBody>
      </p:sp>
      <p:pic>
        <p:nvPicPr>
          <p:cNvPr id="5" name="Kuva 4"/>
          <p:cNvPicPr>
            <a:picLocks noChangeAspect="1"/>
          </p:cNvPicPr>
          <p:nvPr/>
        </p:nvPicPr>
        <p:blipFill>
          <a:blip r:embed="rId2"/>
          <a:stretch>
            <a:fillRect/>
          </a:stretch>
        </p:blipFill>
        <p:spPr>
          <a:xfrm>
            <a:off x="6422503" y="1439100"/>
            <a:ext cx="4704843" cy="5124385"/>
          </a:xfrm>
          <a:prstGeom prst="rect">
            <a:avLst/>
          </a:prstGeom>
        </p:spPr>
      </p:pic>
      <p:sp>
        <p:nvSpPr>
          <p:cNvPr id="7" name="Otsikko 6"/>
          <p:cNvSpPr>
            <a:spLocks noGrp="1"/>
          </p:cNvSpPr>
          <p:nvPr>
            <p:ph type="title"/>
          </p:nvPr>
        </p:nvSpPr>
        <p:spPr>
          <a:xfrm>
            <a:off x="838200" y="365125"/>
            <a:ext cx="4738352" cy="1325563"/>
          </a:xfrm>
        </p:spPr>
        <p:txBody>
          <a:bodyPr/>
          <a:lstStyle/>
          <a:p>
            <a:r>
              <a:rPr lang="fi-FI" b="1" dirty="0" smtClean="0"/>
              <a:t>3. Tiedonhaku</a:t>
            </a:r>
            <a:endParaRPr lang="fi-FI" b="1" dirty="0"/>
          </a:p>
        </p:txBody>
      </p:sp>
    </p:spTree>
    <p:extLst>
      <p:ext uri="{BB962C8B-B14F-4D97-AF65-F5344CB8AC3E}">
        <p14:creationId xmlns:p14="http://schemas.microsoft.com/office/powerpoint/2010/main" val="8355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a:t>
            </a:r>
            <a:r>
              <a:rPr lang="fi-FI" b="1" dirty="0" smtClean="0"/>
              <a:t>Tiedonkäsittely ja soveltaminen</a:t>
            </a:r>
            <a:endParaRPr lang="fi-FI" b="1" dirty="0"/>
          </a:p>
        </p:txBody>
      </p:sp>
      <p:sp>
        <p:nvSpPr>
          <p:cNvPr id="3" name="Sisällön paikkamerkki 2"/>
          <p:cNvSpPr>
            <a:spLocks noGrp="1"/>
          </p:cNvSpPr>
          <p:nvPr>
            <p:ph sz="half" idx="1"/>
          </p:nvPr>
        </p:nvSpPr>
        <p:spPr>
          <a:xfrm>
            <a:off x="838200" y="1825625"/>
            <a:ext cx="5181600" cy="2746375"/>
          </a:xfrm>
        </p:spPr>
        <p:txBody>
          <a:bodyPr/>
          <a:lstStyle/>
          <a:p>
            <a:r>
              <a:rPr lang="fi-FI" dirty="0" smtClean="0"/>
              <a:t>Tehdään </a:t>
            </a:r>
            <a:r>
              <a:rPr lang="fi-FI" dirty="0"/>
              <a:t>ryhmätyönä </a:t>
            </a:r>
            <a:r>
              <a:rPr lang="fi-FI" dirty="0" smtClean="0"/>
              <a:t>esim. </a:t>
            </a:r>
            <a:r>
              <a:rPr lang="fi-FI" dirty="0" err="1" smtClean="0"/>
              <a:t>padletillä</a:t>
            </a:r>
            <a:r>
              <a:rPr lang="fi-FI" dirty="0" smtClean="0"/>
              <a:t> </a:t>
            </a:r>
            <a:r>
              <a:rPr lang="fi-FI" dirty="0"/>
              <a:t>posteri kirjailijoista tai omasta </a:t>
            </a:r>
            <a:r>
              <a:rPr lang="fi-FI" dirty="0" smtClean="0"/>
              <a:t>sadusta</a:t>
            </a:r>
          </a:p>
          <a:p>
            <a:r>
              <a:rPr lang="fi-FI" dirty="0" smtClean="0"/>
              <a:t>Galleriakävely: piirros </a:t>
            </a:r>
            <a:r>
              <a:rPr lang="fi-FI" dirty="0"/>
              <a:t>(vertaisarviointi)</a:t>
            </a:r>
          </a:p>
          <a:p>
            <a:pPr marL="0" indent="0">
              <a:buNone/>
            </a:pPr>
            <a:endParaRPr lang="fi-FI" dirty="0"/>
          </a:p>
          <a:p>
            <a:endParaRPr lang="fi-FI" dirty="0"/>
          </a:p>
        </p:txBody>
      </p:sp>
      <p:pic>
        <p:nvPicPr>
          <p:cNvPr id="5" name="pasted-image.pdf"/>
          <p:cNvPicPr>
            <a:picLocks noGrp="1" noChangeAspect="1"/>
          </p:cNvPicPr>
          <p:nvPr>
            <p:ph sz="half" idx="2"/>
          </p:nvPr>
        </p:nvPicPr>
        <p:blipFill>
          <a:blip r:embed="rId2">
            <a:extLst/>
          </a:blip>
          <a:stretch>
            <a:fillRect/>
          </a:stretch>
        </p:blipFill>
        <p:spPr>
          <a:xfrm>
            <a:off x="6426559" y="1690688"/>
            <a:ext cx="4100914" cy="4496501"/>
          </a:xfrm>
          <a:prstGeom prst="rect">
            <a:avLst/>
          </a:prstGeom>
          <a:ln w="12700">
            <a:miter lim="400000"/>
          </a:ln>
        </p:spPr>
      </p:pic>
    </p:spTree>
    <p:extLst>
      <p:ext uri="{BB962C8B-B14F-4D97-AF65-F5344CB8AC3E}">
        <p14:creationId xmlns:p14="http://schemas.microsoft.com/office/powerpoint/2010/main" val="243540268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TotalTime>
  <Words>302</Words>
  <Application>Microsoft Office PowerPoint</Application>
  <PresentationFormat>Laajakuva</PresentationFormat>
  <Paragraphs>55</Paragraphs>
  <Slides>12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Arial</vt:lpstr>
      <vt:lpstr>Bradley Hand Bold</vt:lpstr>
      <vt:lpstr>Calibri</vt:lpstr>
      <vt:lpstr>Calibri Light</vt:lpstr>
      <vt:lpstr>Office-teema</vt:lpstr>
      <vt:lpstr>PIIRROS-IPPO LUOVA SATU</vt:lpstr>
      <vt:lpstr>1. Motivointi</vt:lpstr>
      <vt:lpstr>Luonteenpiirteen määritelmä (Socrative)</vt:lpstr>
      <vt:lpstr>Tavoitteet</vt:lpstr>
      <vt:lpstr>2. Arki ja elämä</vt:lpstr>
      <vt:lpstr>Apukysymykset</vt:lpstr>
      <vt:lpstr>PowerPoint-esitys</vt:lpstr>
      <vt:lpstr>3. Tiedonhaku</vt:lpstr>
      <vt:lpstr>4. Tiedonkäsittely ja soveltaminen</vt:lpstr>
      <vt:lpstr>5. Itsearviointi</vt:lpstr>
      <vt:lpstr>6. Toimintakulttuurin arviointi</vt:lpstr>
      <vt:lpstr>Lisätehtävä: Tarinakortti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Luova satu</dc:title>
  <dc:creator>Salla Venalainen</dc:creator>
  <cp:lastModifiedBy>Venäläinen Salla</cp:lastModifiedBy>
  <cp:revision>73</cp:revision>
  <dcterms:created xsi:type="dcterms:W3CDTF">2015-12-18T08:22:56Z</dcterms:created>
  <dcterms:modified xsi:type="dcterms:W3CDTF">2017-10-16T10:49:35Z</dcterms:modified>
</cp:coreProperties>
</file>