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4" r:id="rId4"/>
    <p:sldId id="257" r:id="rId5"/>
    <p:sldId id="269" r:id="rId6"/>
    <p:sldId id="258" r:id="rId7"/>
    <p:sldId id="260" r:id="rId8"/>
    <p:sldId id="270" r:id="rId9"/>
    <p:sldId id="261" r:id="rId10"/>
    <p:sldId id="263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EF1EB63-A822-4AAB-B983-4631A0B71773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D39C5C5-5806-4976-8403-C9F96DE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234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EB63-A822-4AAB-B983-4631A0B71773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C5C5-5806-4976-8403-C9F96DE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99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EF1EB63-A822-4AAB-B983-4631A0B71773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39C5C5-5806-4976-8403-C9F96DE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532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EF1EB63-A822-4AAB-B983-4631A0B71773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39C5C5-5806-4976-8403-C9F96DE0B11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493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EF1EB63-A822-4AAB-B983-4631A0B71773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39C5C5-5806-4976-8403-C9F96DE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829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EB63-A822-4AAB-B983-4631A0B71773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C5C5-5806-4976-8403-C9F96DE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449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EB63-A822-4AAB-B983-4631A0B71773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C5C5-5806-4976-8403-C9F96DE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718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EB63-A822-4AAB-B983-4631A0B71773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C5C5-5806-4976-8403-C9F96DE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058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EF1EB63-A822-4AAB-B983-4631A0B71773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39C5C5-5806-4976-8403-C9F96DE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88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EB63-A822-4AAB-B983-4631A0B71773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C5C5-5806-4976-8403-C9F96DE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172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EF1EB63-A822-4AAB-B983-4631A0B71773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39C5C5-5806-4976-8403-C9F96DE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01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EB63-A822-4AAB-B983-4631A0B71773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C5C5-5806-4976-8403-C9F96DE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77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EB63-A822-4AAB-B983-4631A0B71773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C5C5-5806-4976-8403-C9F96DE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1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EB63-A822-4AAB-B983-4631A0B71773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C5C5-5806-4976-8403-C9F96DE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35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EB63-A822-4AAB-B983-4631A0B71773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C5C5-5806-4976-8403-C9F96DE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35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EB63-A822-4AAB-B983-4631A0B71773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C5C5-5806-4976-8403-C9F96DE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056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EB63-A822-4AAB-B983-4631A0B71773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C5C5-5806-4976-8403-C9F96DE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25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1EB63-A822-4AAB-B983-4631A0B71773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9C5C5-5806-4976-8403-C9F96DE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1322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d-aQHMK24lA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adlet.com/salla_venalainen/lempipaikka" TargetMode="External"/><Relationship Id="rId2" Type="http://schemas.openxmlformats.org/officeDocument/2006/relationships/hyperlink" Target="https://www.flickr.com/photo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padlet.com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71978" y="1803405"/>
            <a:ext cx="6168980" cy="1825096"/>
          </a:xfrm>
        </p:spPr>
        <p:txBody>
          <a:bodyPr>
            <a:normAutofit/>
          </a:bodyPr>
          <a:lstStyle/>
          <a:p>
            <a:r>
              <a:rPr lang="fi-FI" sz="4900" dirty="0" smtClean="0">
                <a:solidFill>
                  <a:schemeClr val="bg1"/>
                </a:solidFill>
              </a:rPr>
              <a:t>Mielikuvitus-</a:t>
            </a:r>
            <a:r>
              <a:rPr lang="fi-FI" sz="4900" dirty="0" err="1" smtClean="0">
                <a:solidFill>
                  <a:schemeClr val="bg1"/>
                </a:solidFill>
              </a:rPr>
              <a:t>ippo</a:t>
            </a:r>
            <a:r>
              <a:rPr lang="fi-FI" sz="4900" dirty="0" smtClean="0">
                <a:solidFill>
                  <a:schemeClr val="bg1"/>
                </a:solidFill>
              </a:rPr>
              <a:t/>
            </a:r>
            <a:br>
              <a:rPr lang="fi-FI" sz="4900" dirty="0" smtClean="0">
                <a:solidFill>
                  <a:schemeClr val="bg1"/>
                </a:solidFill>
              </a:rPr>
            </a:br>
            <a:r>
              <a:rPr lang="fi-FI" sz="2400" dirty="0" smtClean="0">
                <a:solidFill>
                  <a:schemeClr val="bg1"/>
                </a:solidFill>
              </a:rPr>
              <a:t>rohkea paikka</a:t>
            </a:r>
            <a:r>
              <a:rPr lang="fi-FI" sz="2400" dirty="0" smtClean="0">
                <a:solidFill>
                  <a:schemeClr val="bg1"/>
                </a:solidFill>
              </a:rPr>
              <a:t/>
            </a:r>
            <a:br>
              <a:rPr lang="fi-FI" sz="2400" dirty="0" smtClean="0">
                <a:solidFill>
                  <a:schemeClr val="bg1"/>
                </a:solidFill>
              </a:rPr>
            </a:br>
            <a:r>
              <a:rPr lang="fi-FI" sz="2400" dirty="0" smtClean="0">
                <a:solidFill>
                  <a:schemeClr val="bg1"/>
                </a:solidFill>
              </a:rPr>
              <a:t/>
            </a:r>
            <a:br>
              <a:rPr lang="fi-FI" sz="2400" dirty="0" smtClean="0">
                <a:solidFill>
                  <a:schemeClr val="bg1"/>
                </a:solidFill>
              </a:rPr>
            </a:br>
            <a:r>
              <a:rPr lang="fi-FI" sz="2400" dirty="0" smtClean="0">
                <a:solidFill>
                  <a:schemeClr val="bg1"/>
                </a:solidFill>
                <a:latin typeface="Bradley Hand Bold"/>
              </a:rPr>
              <a:t>STEP 8</a:t>
            </a:r>
            <a:endParaRPr lang="en-GB" sz="2400" dirty="0">
              <a:solidFill>
                <a:schemeClr val="bg1"/>
              </a:solidFill>
              <a:latin typeface="Bradley Hand Bold"/>
              <a:cs typeface="Bradley Hand Bold"/>
            </a:endParaRPr>
          </a:p>
        </p:txBody>
      </p:sp>
      <p:sp>
        <p:nvSpPr>
          <p:cNvPr id="4" name="Alaotsikko 2"/>
          <p:cNvSpPr txBox="1">
            <a:spLocks/>
          </p:cNvSpPr>
          <p:nvPr/>
        </p:nvSpPr>
        <p:spPr>
          <a:xfrm>
            <a:off x="1171978" y="4061912"/>
            <a:ext cx="1925392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>
                <a:solidFill>
                  <a:schemeClr val="bg1"/>
                </a:solidFill>
              </a:rPr>
              <a:t>ROHKEA</a:t>
            </a:r>
          </a:p>
          <a:p>
            <a:r>
              <a:rPr lang="fi-FI" dirty="0" smtClean="0">
                <a:solidFill>
                  <a:schemeClr val="bg1"/>
                </a:solidFill>
              </a:rPr>
              <a:t>BRAVE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510" y="450290"/>
            <a:ext cx="3526387" cy="406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81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43222" y="764373"/>
            <a:ext cx="5362977" cy="1293028"/>
          </a:xfrm>
        </p:spPr>
        <p:txBody>
          <a:bodyPr>
            <a:normAutofit fontScale="90000"/>
          </a:bodyPr>
          <a:lstStyle/>
          <a:p>
            <a:r>
              <a:rPr lang="fi-FI" b="1" dirty="0" smtClean="0">
                <a:solidFill>
                  <a:schemeClr val="bg1"/>
                </a:solidFill>
              </a:rPr>
              <a:t>6. Toimintakulttuurin arviointi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fi-FI" sz="2800" dirty="0">
                <a:solidFill>
                  <a:schemeClr val="bg1"/>
                </a:solidFill>
              </a:rPr>
              <a:t>Millaisia Ippo-tehtävät mielestäsi olivat?</a:t>
            </a:r>
          </a:p>
          <a:p>
            <a:pPr marL="514350" indent="-514350">
              <a:buAutoNum type="arabicPeriod"/>
            </a:pPr>
            <a:r>
              <a:rPr lang="fi-FI" sz="2800" dirty="0">
                <a:solidFill>
                  <a:schemeClr val="bg1"/>
                </a:solidFill>
              </a:rPr>
              <a:t>Miten ryhmä mielestäsi toimi (kavereiden kanssa keskustelu, kaverin auttaminen ja kannustus)?</a:t>
            </a:r>
          </a:p>
          <a:p>
            <a:pPr marL="514350" indent="-514350">
              <a:buAutoNum type="arabicPeriod"/>
            </a:pPr>
            <a:r>
              <a:rPr lang="fi-FI" sz="2800" dirty="0">
                <a:solidFill>
                  <a:schemeClr val="bg1"/>
                </a:solidFill>
              </a:rPr>
              <a:t>Millainen ilmapiiri Ippo-oppimiskerran aikana oli?</a:t>
            </a:r>
          </a:p>
          <a:p>
            <a:endParaRPr lang="en-GB" dirty="0"/>
          </a:p>
        </p:txBody>
      </p:sp>
      <p:pic>
        <p:nvPicPr>
          <p:cNvPr id="5" name="Sisällön paikkamerkki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71863" y="2193925"/>
            <a:ext cx="3134673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95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79560" y="867402"/>
            <a:ext cx="3839897" cy="1325563"/>
          </a:xfrm>
        </p:spPr>
        <p:txBody>
          <a:bodyPr>
            <a:normAutofit/>
          </a:bodyPr>
          <a:lstStyle/>
          <a:p>
            <a:r>
              <a:rPr lang="fi-FI" sz="4000" dirty="0" smtClean="0">
                <a:solidFill>
                  <a:schemeClr val="bg1"/>
                </a:solidFill>
              </a:rPr>
              <a:t>Lisätehtävä: Tarinakortti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12442" y="2434107"/>
            <a:ext cx="4439992" cy="1571223"/>
          </a:xfrm>
        </p:spPr>
        <p:txBody>
          <a:bodyPr/>
          <a:lstStyle/>
          <a:p>
            <a:endParaRPr lang="fi-FI" dirty="0" smtClean="0"/>
          </a:p>
          <a:p>
            <a:r>
              <a:rPr lang="fi-FI" dirty="0" smtClean="0">
                <a:solidFill>
                  <a:schemeClr val="bg1"/>
                </a:solidFill>
              </a:rPr>
              <a:t>Tarinakortin aihe: Paikka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35650" y="867402"/>
            <a:ext cx="3506138" cy="501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78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07606" y="648463"/>
            <a:ext cx="3688724" cy="1293028"/>
          </a:xfrm>
        </p:spPr>
        <p:txBody>
          <a:bodyPr/>
          <a:lstStyle/>
          <a:p>
            <a:pPr algn="l"/>
            <a:r>
              <a:rPr lang="fi-FI" b="1" dirty="0" smtClean="0">
                <a:solidFill>
                  <a:schemeClr val="bg1"/>
                </a:solidFill>
              </a:rPr>
              <a:t>1. Motivointi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hlinkClick r:id="rId2"/>
              </a:rPr>
              <a:t>https://</a:t>
            </a:r>
            <a:r>
              <a:rPr lang="fi-FI" sz="3200" dirty="0" smtClean="0">
                <a:hlinkClick r:id="rId2"/>
              </a:rPr>
              <a:t>www.youtube.com/watch?v=d-aQHMK24lA</a:t>
            </a:r>
            <a:endParaRPr lang="fi-FI" sz="3200" dirty="0" smtClean="0"/>
          </a:p>
          <a:p>
            <a:pPr marL="0" indent="0">
              <a:buNone/>
            </a:pPr>
            <a:endParaRPr lang="fi-FI" sz="3200" dirty="0" smtClean="0"/>
          </a:p>
          <a:p>
            <a:r>
              <a:rPr lang="fi-FI" sz="3200" dirty="0" smtClean="0">
                <a:solidFill>
                  <a:schemeClr val="bg1"/>
                </a:solidFill>
              </a:rPr>
              <a:t>Keskustelua rohkeudesta ja unelmista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6" name="jengi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6375042" y="2194559"/>
            <a:ext cx="4829578" cy="41105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7103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650051" y="764373"/>
            <a:ext cx="3856148" cy="1154579"/>
          </a:xfrm>
        </p:spPr>
        <p:txBody>
          <a:bodyPr/>
          <a:lstStyle/>
          <a:p>
            <a:r>
              <a:rPr lang="fi-FI" dirty="0" err="1" smtClean="0">
                <a:solidFill>
                  <a:schemeClr val="bg1"/>
                </a:solidFill>
              </a:rPr>
              <a:t>Socrative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89397" y="2057401"/>
            <a:ext cx="6192757" cy="4161283"/>
          </a:xfrm>
        </p:spPr>
        <p:txBody>
          <a:bodyPr/>
          <a:lstStyle/>
          <a:p>
            <a:pPr marL="0" indent="0">
              <a:buNone/>
            </a:pPr>
            <a:r>
              <a:rPr lang="fi-FI" b="1" dirty="0" smtClean="0">
                <a:solidFill>
                  <a:schemeClr val="bg1"/>
                </a:solidFill>
              </a:rPr>
              <a:t>Valitse mieluisampi:</a:t>
            </a:r>
          </a:p>
          <a:p>
            <a:pPr marL="0" indent="0">
              <a:buNone/>
            </a:pPr>
            <a:r>
              <a:rPr lang="fi-FI" dirty="0" smtClean="0">
                <a:solidFill>
                  <a:schemeClr val="bg1"/>
                </a:solidFill>
              </a:rPr>
              <a:t>1. A) yksinlaulu B) kuorolaulu</a:t>
            </a:r>
          </a:p>
          <a:p>
            <a:pPr marL="0" indent="0">
              <a:buNone/>
            </a:pPr>
            <a:r>
              <a:rPr lang="fi-FI" dirty="0" smtClean="0">
                <a:solidFill>
                  <a:schemeClr val="bg1"/>
                </a:solidFill>
              </a:rPr>
              <a:t>2. A) omaperäiset vaatteet B)muotivaatteet</a:t>
            </a:r>
          </a:p>
          <a:p>
            <a:pPr marL="0" indent="0">
              <a:buNone/>
            </a:pPr>
            <a:r>
              <a:rPr lang="fi-FI" dirty="0" smtClean="0">
                <a:solidFill>
                  <a:schemeClr val="bg1"/>
                </a:solidFill>
              </a:rPr>
              <a:t>3. A) oma mielipide B) yleinen mielipide</a:t>
            </a:r>
          </a:p>
          <a:p>
            <a:pPr marL="0" indent="0">
              <a:buNone/>
            </a:pPr>
            <a:r>
              <a:rPr lang="fi-FI" dirty="0" smtClean="0">
                <a:solidFill>
                  <a:schemeClr val="bg1"/>
                </a:solidFill>
              </a:rPr>
              <a:t>4. A) teatterin lavalla B) teatterin yleisössä</a:t>
            </a:r>
          </a:p>
          <a:p>
            <a:pPr marL="0" indent="0">
              <a:buNone/>
            </a:pPr>
            <a:r>
              <a:rPr lang="fi-FI" dirty="0" smtClean="0">
                <a:solidFill>
                  <a:schemeClr val="bg1"/>
                </a:solidFill>
              </a:rPr>
              <a:t>5. A) joukkueen kapteeni B) pelaaja</a:t>
            </a:r>
          </a:p>
          <a:p>
            <a:pPr marL="0" indent="0">
              <a:buNone/>
            </a:pPr>
            <a:r>
              <a:rPr lang="fi-FI" dirty="0" smtClean="0">
                <a:solidFill>
                  <a:schemeClr val="bg1"/>
                </a:solidFill>
              </a:rPr>
              <a:t>6. A) </a:t>
            </a:r>
            <a:r>
              <a:rPr lang="fi-FI" dirty="0">
                <a:solidFill>
                  <a:schemeClr val="bg1"/>
                </a:solidFill>
              </a:rPr>
              <a:t>b</a:t>
            </a:r>
            <a:r>
              <a:rPr lang="fi-FI" dirty="0" smtClean="0">
                <a:solidFill>
                  <a:schemeClr val="bg1"/>
                </a:solidFill>
              </a:rPr>
              <a:t>enjihyppy B) kuperkeikka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jengi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199291" y="2057401"/>
            <a:ext cx="4107462" cy="34959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72845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78084" y="764373"/>
            <a:ext cx="3328115" cy="1231852"/>
          </a:xfrm>
        </p:spPr>
        <p:txBody>
          <a:bodyPr/>
          <a:lstStyle/>
          <a:p>
            <a:r>
              <a:rPr lang="fi-FI" dirty="0" smtClean="0">
                <a:solidFill>
                  <a:schemeClr val="bg1"/>
                </a:solidFill>
              </a:rPr>
              <a:t>Tavoitteet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 smtClean="0">
                <a:solidFill>
                  <a:schemeClr val="bg1"/>
                </a:solidFill>
              </a:rPr>
              <a:t>on ymmärtää muistin merkitys, kun haluaa oppia uusia asioita.</a:t>
            </a:r>
          </a:p>
          <a:p>
            <a:r>
              <a:rPr lang="fi-FI" sz="3200" dirty="0" smtClean="0">
                <a:solidFill>
                  <a:schemeClr val="bg1"/>
                </a:solidFill>
              </a:rPr>
              <a:t>on oppia tekemään muistipalatsi ja käyttämään mielikuvia muistin tukena.</a:t>
            </a:r>
          </a:p>
          <a:p>
            <a:r>
              <a:rPr lang="fi-FI" sz="3200" dirty="0" smtClean="0">
                <a:solidFill>
                  <a:schemeClr val="bg1"/>
                </a:solidFill>
              </a:rPr>
              <a:t>on ymmärtää rohkeuden merkitys oppimisessa.</a:t>
            </a:r>
          </a:p>
          <a:p>
            <a:r>
              <a:rPr lang="fi-FI" sz="3200" dirty="0">
                <a:solidFill>
                  <a:schemeClr val="bg1"/>
                </a:solidFill>
              </a:rPr>
              <a:t>o</a:t>
            </a:r>
            <a:r>
              <a:rPr lang="fi-FI" sz="3200" dirty="0" smtClean="0">
                <a:solidFill>
                  <a:schemeClr val="bg1"/>
                </a:solidFill>
              </a:rPr>
              <a:t>n hahmottaa oppimistyyli näkemällä oppiminen</a:t>
            </a:r>
          </a:p>
        </p:txBody>
      </p:sp>
    </p:spTree>
    <p:extLst>
      <p:ext uri="{BB962C8B-B14F-4D97-AF65-F5344CB8AC3E}">
        <p14:creationId xmlns:p14="http://schemas.microsoft.com/office/powerpoint/2010/main" val="2569625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82450" y="764373"/>
            <a:ext cx="5123750" cy="1012912"/>
          </a:xfrm>
        </p:spPr>
        <p:txBody>
          <a:bodyPr>
            <a:normAutofit/>
          </a:bodyPr>
          <a:lstStyle/>
          <a:p>
            <a:r>
              <a:rPr lang="fi-FI" b="1" dirty="0" smtClean="0">
                <a:solidFill>
                  <a:schemeClr val="bg1"/>
                </a:solidFill>
              </a:rPr>
              <a:t>2. Arki ja elämä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799" y="1777285"/>
            <a:ext cx="5696650" cy="463639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2800" dirty="0" smtClean="0">
                <a:solidFill>
                  <a:schemeClr val="bg1"/>
                </a:solidFill>
              </a:rPr>
              <a:t>Oman lempipaikan esittely (apukysymykset)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i-FI" sz="28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2800" dirty="0" smtClean="0">
                <a:solidFill>
                  <a:schemeClr val="bg1"/>
                </a:solidFill>
              </a:rPr>
              <a:t>Oppilaat etsivät oppimisympäristöstä lempipaikan ja työskentelevät siinä.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i-FI" sz="28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2800" dirty="0" smtClean="0">
                <a:solidFill>
                  <a:schemeClr val="bg1"/>
                </a:solidFill>
              </a:rPr>
              <a:t>Kuvapalvelusta </a:t>
            </a:r>
            <a:r>
              <a:rPr lang="fi-FI" sz="2800" dirty="0" smtClean="0">
                <a:solidFill>
                  <a:schemeClr val="bg1"/>
                </a:solidFill>
                <a:hlinkClick r:id="rId2"/>
              </a:rPr>
              <a:t>https</a:t>
            </a:r>
            <a:r>
              <a:rPr lang="fi-FI" sz="2800" dirty="0">
                <a:solidFill>
                  <a:schemeClr val="bg1"/>
                </a:solidFill>
                <a:hlinkClick r:id="rId2"/>
              </a:rPr>
              <a:t>://www.flickr.com/photos</a:t>
            </a:r>
            <a:r>
              <a:rPr lang="fi-FI" sz="2800" dirty="0" smtClean="0">
                <a:solidFill>
                  <a:schemeClr val="bg1"/>
                </a:solidFill>
                <a:hlinkClick r:id="rId2"/>
              </a:rPr>
              <a:t>/</a:t>
            </a:r>
            <a:endParaRPr lang="fi-FI" sz="28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2800" dirty="0" smtClean="0">
                <a:solidFill>
                  <a:schemeClr val="bg1"/>
                </a:solidFill>
              </a:rPr>
              <a:t>etsitään lempipaikkaa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2800" dirty="0" smtClean="0">
                <a:solidFill>
                  <a:schemeClr val="bg1"/>
                </a:solidFill>
              </a:rPr>
              <a:t>vastaava lempikuva,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2800" dirty="0" smtClean="0">
                <a:solidFill>
                  <a:schemeClr val="bg1"/>
                </a:solidFill>
              </a:rPr>
              <a:t>viedään se </a:t>
            </a:r>
            <a:r>
              <a:rPr lang="fi-FI" sz="2800" dirty="0" err="1" smtClean="0">
                <a:solidFill>
                  <a:schemeClr val="bg1"/>
                </a:solidFill>
              </a:rPr>
              <a:t>Padletiin</a:t>
            </a:r>
            <a:r>
              <a:rPr lang="fi-FI" sz="2800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2300" dirty="0">
                <a:solidFill>
                  <a:schemeClr val="bg1"/>
                </a:solidFill>
                <a:hlinkClick r:id="rId3"/>
              </a:rPr>
              <a:t>http://padlet.com/salla_venalainen/lempipaikka</a:t>
            </a:r>
            <a:endParaRPr lang="fi-FI" sz="23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2800" dirty="0" smtClean="0">
                <a:solidFill>
                  <a:schemeClr val="bg1"/>
                </a:solidFill>
              </a:rPr>
              <a:t>ja lisätään kuvateksti.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i-FI" sz="2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i-FI" sz="2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i-FI" sz="2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i-FI" sz="2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i-FI" sz="2800" dirty="0" smtClean="0"/>
          </a:p>
        </p:txBody>
      </p:sp>
      <p:pic>
        <p:nvPicPr>
          <p:cNvPr id="5" name="Sisällön paikkamerkki 7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173532" y="1900729"/>
            <a:ext cx="3541584" cy="461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47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68226" y="764373"/>
            <a:ext cx="4937974" cy="1293028"/>
          </a:xfrm>
        </p:spPr>
        <p:txBody>
          <a:bodyPr>
            <a:normAutofit/>
          </a:bodyPr>
          <a:lstStyle/>
          <a:p>
            <a:r>
              <a:rPr lang="fi-FI" sz="4800" b="1" dirty="0" smtClean="0">
                <a:solidFill>
                  <a:schemeClr val="bg1"/>
                </a:solidFill>
              </a:rPr>
              <a:t>3. tiedonhaku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893195"/>
            <a:ext cx="5334000" cy="4325490"/>
          </a:xfrm>
        </p:spPr>
        <p:txBody>
          <a:bodyPr>
            <a:normAutofit fontScale="85000" lnSpcReduction="20000"/>
          </a:bodyPr>
          <a:lstStyle/>
          <a:p>
            <a:r>
              <a:rPr lang="fi-FI" sz="2800" dirty="0" smtClean="0">
                <a:solidFill>
                  <a:schemeClr val="bg1"/>
                </a:solidFill>
              </a:rPr>
              <a:t>Käy keräämässä viisi rekisteritunnusta.</a:t>
            </a:r>
          </a:p>
          <a:p>
            <a:r>
              <a:rPr lang="fi-FI" sz="2800" dirty="0" smtClean="0">
                <a:solidFill>
                  <a:schemeClr val="bg1"/>
                </a:solidFill>
              </a:rPr>
              <a:t>Kysy ja kirjaa ylös luokkakaverisi toinen nimi.</a:t>
            </a:r>
          </a:p>
          <a:p>
            <a:r>
              <a:rPr lang="fi-FI" sz="2800" dirty="0" smtClean="0">
                <a:solidFill>
                  <a:schemeClr val="bg1"/>
                </a:solidFill>
              </a:rPr>
              <a:t>Haastattele aikuista: Millaista muistisääntöä käytät oppiaksesi ihmisten nimiä tai numeroita esim</a:t>
            </a:r>
            <a:r>
              <a:rPr lang="fi-FI" sz="2800" dirty="0">
                <a:solidFill>
                  <a:schemeClr val="bg1"/>
                </a:solidFill>
              </a:rPr>
              <a:t>.</a:t>
            </a:r>
            <a:r>
              <a:rPr lang="fi-FI" sz="2800" dirty="0" smtClean="0">
                <a:solidFill>
                  <a:schemeClr val="bg1"/>
                </a:solidFill>
              </a:rPr>
              <a:t> kellonajat tai tunnukset</a:t>
            </a:r>
            <a:r>
              <a:rPr lang="fi-FI" sz="2800" dirty="0" smtClean="0">
                <a:solidFill>
                  <a:schemeClr val="bg1"/>
                </a:solidFill>
              </a:rPr>
              <a:t>.</a:t>
            </a:r>
          </a:p>
          <a:p>
            <a:r>
              <a:rPr lang="fi-FI" sz="2800" dirty="0" smtClean="0">
                <a:solidFill>
                  <a:schemeClr val="bg1"/>
                </a:solidFill>
              </a:rPr>
              <a:t>Oppilasta pyydetään kirjoittamaan pieni essee omista muistitekniikoistaan tai kokoamaan viikon mittainen päiväkirja havaitsemistaan muistitekniikoista.</a:t>
            </a:r>
            <a:endParaRPr lang="fi-FI" sz="2800" dirty="0" smtClean="0">
              <a:solidFill>
                <a:schemeClr val="bg1"/>
              </a:solidFill>
            </a:endParaRP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38681" y="2106397"/>
            <a:ext cx="3856552" cy="420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07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19800" y="764373"/>
            <a:ext cx="5486400" cy="1051548"/>
          </a:xfrm>
        </p:spPr>
        <p:txBody>
          <a:bodyPr>
            <a:normAutofit fontScale="90000"/>
          </a:bodyPr>
          <a:lstStyle/>
          <a:p>
            <a:r>
              <a:rPr lang="fi-FI" b="1" dirty="0" smtClean="0">
                <a:solidFill>
                  <a:schemeClr val="bg1"/>
                </a:solidFill>
              </a:rPr>
              <a:t>4. Tiedon käsittely ja soveltaminen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99244" y="1571223"/>
            <a:ext cx="6709893" cy="5022760"/>
          </a:xfrm>
        </p:spPr>
        <p:txBody>
          <a:bodyPr>
            <a:normAutofit lnSpcReduction="10000"/>
          </a:bodyPr>
          <a:lstStyle/>
          <a:p>
            <a:r>
              <a:rPr lang="fi-FI" sz="2800" b="1" dirty="0" smtClean="0">
                <a:solidFill>
                  <a:schemeClr val="bg1"/>
                </a:solidFill>
              </a:rPr>
              <a:t>Ippo-video</a:t>
            </a:r>
          </a:p>
          <a:p>
            <a:r>
              <a:rPr lang="fi-FI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Mielikuvat: Keksi </a:t>
            </a:r>
            <a:r>
              <a:rPr lang="fi-FI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muistisääntö </a:t>
            </a:r>
            <a:r>
              <a:rPr lang="fi-FI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ainakin yhdelle rekisteritunnukselle ja luokkakavereiden toisille nimille. </a:t>
            </a:r>
          </a:p>
          <a:p>
            <a:r>
              <a:rPr lang="fi-FI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Muistisäännöt viedään </a:t>
            </a:r>
            <a:r>
              <a:rPr lang="fi-FI" sz="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Padlet</a:t>
            </a:r>
            <a:r>
              <a:rPr lang="fi-FI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-seinälle </a:t>
            </a:r>
          </a:p>
          <a:p>
            <a:pPr marL="0" indent="0">
              <a:buNone/>
            </a:pPr>
            <a:r>
              <a:rPr lang="fi-FI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fi-FI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fi-FI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padlet.com</a:t>
            </a:r>
            <a:r>
              <a:rPr lang="fi-FI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lang="fi-FI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niitä tarkastellaan yhdessä.</a:t>
            </a:r>
          </a:p>
          <a:p>
            <a:r>
              <a:rPr lang="fi-FI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Keskustelutehtävät: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i-FI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Keksi muistisääntö, miten muistat paikkasi  elokuvateatterissa: rivi 4 paikka 15, rivi 10 paikka 31, rivi 3 paikka 29)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i-FI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fi-FI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auppalistan muistaminen muistipalatsin </a:t>
            </a:r>
            <a:r>
              <a:rPr lang="fi-FI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avulla (riisimurot, maito, talouspaperi, appelsiinit</a:t>
            </a:r>
            <a:r>
              <a:rPr lang="fi-FI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72023" y="1919410"/>
            <a:ext cx="3932526" cy="432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49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01544" y="764373"/>
            <a:ext cx="7204656" cy="1293028"/>
          </a:xfrm>
        </p:spPr>
        <p:txBody>
          <a:bodyPr/>
          <a:lstStyle/>
          <a:p>
            <a:r>
              <a:rPr lang="fi-FI" dirty="0" smtClean="0">
                <a:solidFill>
                  <a:schemeClr val="bg1"/>
                </a:solidFill>
              </a:rPr>
              <a:t>Lisätehtäviä vieraan </a:t>
            </a:r>
            <a:r>
              <a:rPr lang="fi-FI" smtClean="0">
                <a:solidFill>
                  <a:schemeClr val="bg1"/>
                </a:solidFill>
              </a:rPr>
              <a:t>kielen opiskeluun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600" dirty="0" smtClean="0">
                <a:solidFill>
                  <a:schemeClr val="bg1"/>
                </a:solidFill>
              </a:rPr>
              <a:t>Valitse 5-10 uutta vieraskielistä sanaa ja kirjoita niistä hauska tarina englanniksi.</a:t>
            </a:r>
          </a:p>
          <a:p>
            <a:r>
              <a:rPr lang="fi-FI" sz="3600" dirty="0" smtClean="0">
                <a:solidFill>
                  <a:schemeClr val="bg1"/>
                </a:solidFill>
              </a:rPr>
              <a:t>Lue vieraskielisiä sanoja 30 </a:t>
            </a:r>
            <a:r>
              <a:rPr lang="fi-FI" sz="3600" dirty="0" err="1" smtClean="0">
                <a:solidFill>
                  <a:schemeClr val="bg1"/>
                </a:solidFill>
              </a:rPr>
              <a:t>sek</a:t>
            </a:r>
            <a:r>
              <a:rPr lang="fi-FI" sz="3600" dirty="0" smtClean="0">
                <a:solidFill>
                  <a:schemeClr val="bg1"/>
                </a:solidFill>
              </a:rPr>
              <a:t>. ja yritä muistaa mahdollisimman monta sanaa yhden minuutin ajan. Tee sama harjoitus kolme kertaa.</a:t>
            </a:r>
            <a:endParaRPr lang="fi-FI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4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78072" y="764373"/>
            <a:ext cx="5028127" cy="1293028"/>
          </a:xfrm>
        </p:spPr>
        <p:txBody>
          <a:bodyPr>
            <a:normAutofit/>
          </a:bodyPr>
          <a:lstStyle/>
          <a:p>
            <a:r>
              <a:rPr lang="fi-FI" sz="4800" b="1" dirty="0" smtClean="0">
                <a:solidFill>
                  <a:schemeClr val="bg1"/>
                </a:solidFill>
              </a:rPr>
              <a:t>5. itsearviointi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sz="2800" dirty="0">
                <a:solidFill>
                  <a:schemeClr val="bg1"/>
                </a:solidFill>
              </a:rPr>
              <a:t>Täydennä oppimispäiväkirja tämän oppimiskerran osalta</a:t>
            </a:r>
            <a:r>
              <a:rPr lang="fi-FI" sz="28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fi-FI" sz="2800" dirty="0" smtClean="0">
              <a:solidFill>
                <a:schemeClr val="bg1"/>
              </a:solidFill>
            </a:endParaRPr>
          </a:p>
          <a:p>
            <a:r>
              <a:rPr lang="fi-FI" sz="2800" dirty="0" smtClean="0">
                <a:solidFill>
                  <a:schemeClr val="bg1"/>
                </a:solidFill>
              </a:rPr>
              <a:t>Pohdi </a:t>
            </a:r>
            <a:r>
              <a:rPr lang="fi-FI" sz="2800" dirty="0">
                <a:solidFill>
                  <a:schemeClr val="bg1"/>
                </a:solidFill>
              </a:rPr>
              <a:t>ensi kerraksi, mikä on </a:t>
            </a:r>
            <a:r>
              <a:rPr lang="fi-FI" sz="2800" dirty="0" smtClean="0">
                <a:solidFill>
                  <a:schemeClr val="bg1"/>
                </a:solidFill>
              </a:rPr>
              <a:t>lempiruokasi </a:t>
            </a:r>
            <a:r>
              <a:rPr lang="fi-FI" sz="2800" dirty="0">
                <a:solidFill>
                  <a:schemeClr val="bg1"/>
                </a:solidFill>
              </a:rPr>
              <a:t>ja valmistaudu esittelemään se muille (apukysymykset).</a:t>
            </a:r>
            <a:endParaRPr lang="en-GB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i-FI" dirty="0" smtClean="0"/>
          </a:p>
        </p:txBody>
      </p:sp>
      <p:pic>
        <p:nvPicPr>
          <p:cNvPr id="5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53838" y="2156107"/>
            <a:ext cx="3045076" cy="406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04630"/>
      </p:ext>
    </p:extLst>
  </p:cSld>
  <p:clrMapOvr>
    <a:masterClrMapping/>
  </p:clrMapOvr>
</p:sld>
</file>

<file path=ppt/theme/theme1.xml><?xml version="1.0" encoding="utf-8"?>
<a:theme xmlns:a="http://schemas.openxmlformats.org/drawingml/2006/main" name="Tiivistymisjuova">
  <a:themeElements>
    <a:clrScheme name="Tiivistymisjuov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Tiivistymisjuova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iivistymisjuov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TM04033937[[fn=Tiivistymisjuova]]</Template>
  <TotalTime>589</TotalTime>
  <Words>355</Words>
  <Application>Microsoft Office PowerPoint</Application>
  <PresentationFormat>Laajakuva</PresentationFormat>
  <Paragraphs>61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Bradley Hand Bold</vt:lpstr>
      <vt:lpstr>Century Gothic</vt:lpstr>
      <vt:lpstr>Tiivistymisjuova</vt:lpstr>
      <vt:lpstr>Mielikuvitus-ippo rohkea paikka  STEP 8</vt:lpstr>
      <vt:lpstr>1. Motivointi</vt:lpstr>
      <vt:lpstr>Socrative</vt:lpstr>
      <vt:lpstr>Tavoitteet</vt:lpstr>
      <vt:lpstr>2. Arki ja elämä</vt:lpstr>
      <vt:lpstr>3. tiedonhaku</vt:lpstr>
      <vt:lpstr>4. Tiedon käsittely ja soveltaminen</vt:lpstr>
      <vt:lpstr>Lisätehtäviä vieraan kielen opiskeluun</vt:lpstr>
      <vt:lpstr>5. itsearviointi</vt:lpstr>
      <vt:lpstr>6. Toimintakulttuurin arviointi</vt:lpstr>
      <vt:lpstr>Lisätehtävä: Tarinakortti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Rohkea paikka</dc:title>
  <dc:creator>Salla Venalainen</dc:creator>
  <cp:lastModifiedBy>Venäläinen Salla</cp:lastModifiedBy>
  <cp:revision>88</cp:revision>
  <dcterms:created xsi:type="dcterms:W3CDTF">2015-12-18T08:45:29Z</dcterms:created>
  <dcterms:modified xsi:type="dcterms:W3CDTF">2017-10-16T11:22:50Z</dcterms:modified>
</cp:coreProperties>
</file>