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97" r:id="rId5"/>
    <p:sldId id="296" r:id="rId6"/>
    <p:sldId id="262" r:id="rId7"/>
    <p:sldId id="291" r:id="rId8"/>
    <p:sldId id="268" r:id="rId9"/>
    <p:sldId id="288" r:id="rId10"/>
    <p:sldId id="257" r:id="rId11"/>
    <p:sldId id="289" r:id="rId12"/>
    <p:sldId id="270" r:id="rId13"/>
    <p:sldId id="272" r:id="rId14"/>
    <p:sldId id="269" r:id="rId15"/>
    <p:sldId id="283" r:id="rId16"/>
    <p:sldId id="284" r:id="rId17"/>
    <p:sldId id="285" r:id="rId18"/>
    <p:sldId id="286" r:id="rId19"/>
    <p:sldId id="287" r:id="rId20"/>
    <p:sldId id="260" r:id="rId21"/>
    <p:sldId id="273" r:id="rId22"/>
    <p:sldId id="259" r:id="rId23"/>
    <p:sldId id="294" r:id="rId24"/>
    <p:sldId id="295" r:id="rId25"/>
    <p:sldId id="261" r:id="rId26"/>
    <p:sldId id="290" r:id="rId27"/>
    <p:sldId id="293" r:id="rId28"/>
    <p:sldId id="274" r:id="rId29"/>
    <p:sldId id="275" r:id="rId3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1" autoAdjust="0"/>
    <p:restoredTop sz="94660"/>
  </p:normalViewPr>
  <p:slideViewPr>
    <p:cSldViewPr snapToGrid="0">
      <p:cViewPr varScale="1">
        <p:scale>
          <a:sx n="89" d="100"/>
          <a:sy n="89" d="100"/>
        </p:scale>
        <p:origin x="50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421DCD88-E0D5-4AA7-97F8-BFFC799F68F5}" type="datetimeFigureOut">
              <a:rPr lang="fi-FI" smtClean="0"/>
              <a:t>5.11.2018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252564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21DCD88-E0D5-4AA7-97F8-BFFC799F68F5}" type="datetimeFigureOut">
              <a:rPr lang="fi-FI" smtClean="0"/>
              <a:t>5.11.2018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36526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21DCD88-E0D5-4AA7-97F8-BFFC799F68F5}" type="datetimeFigureOut">
              <a:rPr lang="fi-FI" smtClean="0"/>
              <a:t>5.11.2018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330339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421DCD88-E0D5-4AA7-97F8-BFFC799F68F5}" type="datetimeFigureOut">
              <a:rPr lang="fi-FI" smtClean="0"/>
              <a:t>5.11.2018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73513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421DCD88-E0D5-4AA7-97F8-BFFC799F68F5}" type="datetimeFigureOut">
              <a:rPr lang="fi-FI" smtClean="0"/>
              <a:t>5.11.2018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121295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21DCD88-E0D5-4AA7-97F8-BFFC799F68F5}" type="datetimeFigureOut">
              <a:rPr lang="fi-FI" smtClean="0"/>
              <a:t>5.11.2018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378515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421DCD88-E0D5-4AA7-97F8-BFFC799F68F5}" type="datetimeFigureOut">
              <a:rPr lang="fi-FI" smtClean="0"/>
              <a:t>5.11.2018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185230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421DCD88-E0D5-4AA7-97F8-BFFC799F68F5}" type="datetimeFigureOut">
              <a:rPr lang="fi-FI" smtClean="0"/>
              <a:t>5.11.2018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45958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21DCD88-E0D5-4AA7-97F8-BFFC799F68F5}" type="datetimeFigureOut">
              <a:rPr lang="fi-FI" smtClean="0"/>
              <a:t>5.11.2018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344167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21DCD88-E0D5-4AA7-97F8-BFFC799F68F5}" type="datetimeFigureOut">
              <a:rPr lang="fi-FI" smtClean="0"/>
              <a:t>5.11.2018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30118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421DCD88-E0D5-4AA7-97F8-BFFC799F68F5}" type="datetimeFigureOut">
              <a:rPr lang="fi-FI" smtClean="0"/>
              <a:t>5.11.2018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0566AD2-CAD9-4335-8408-503F57CF4AA5}" type="slidenum">
              <a:rPr lang="fi-FI" smtClean="0"/>
              <a:t>‹#›</a:t>
            </a:fld>
            <a:endParaRPr lang="fi-FI"/>
          </a:p>
        </p:txBody>
      </p:sp>
    </p:spTree>
    <p:extLst>
      <p:ext uri="{BB962C8B-B14F-4D97-AF65-F5344CB8AC3E}">
        <p14:creationId xmlns:p14="http://schemas.microsoft.com/office/powerpoint/2010/main" val="79895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DCD88-E0D5-4AA7-97F8-BFFC799F68F5}" type="datetimeFigureOut">
              <a:rPr lang="fi-FI" smtClean="0"/>
              <a:t>5.11.2018</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66AD2-CAD9-4335-8408-503F57CF4AA5}" type="slidenum">
              <a:rPr lang="fi-FI" smtClean="0"/>
              <a:t>‹#›</a:t>
            </a:fld>
            <a:endParaRPr lang="fi-FI"/>
          </a:p>
        </p:txBody>
      </p:sp>
    </p:spTree>
    <p:extLst>
      <p:ext uri="{BB962C8B-B14F-4D97-AF65-F5344CB8AC3E}">
        <p14:creationId xmlns:p14="http://schemas.microsoft.com/office/powerpoint/2010/main" val="111400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hyperlink" Target="https://peda.net/hollolakarkola/opetus/i/ipon-runko"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eda.net/hollolakarkola/opetus/i/oppimisteht&#228;v&#228;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KLAWHHQ8JI&amp;amp;feature=youtu.be" TargetMode="External"/><Relationship Id="rId2" Type="http://schemas.openxmlformats.org/officeDocument/2006/relationships/hyperlink" Target="https://www.youtube.com/watch?v=jyx9QW45jj0&amp;amp;feature=youtu.be"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BdR9epysAtk&amp;amp;feature=youtu.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emf"/><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18.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eda.net/hollolakarkola/opetus/i" TargetMode="External"/><Relationship Id="rId2" Type="http://schemas.openxmlformats.org/officeDocument/2006/relationships/hyperlink" Target="https://hundred.org/fi/innovations/ippo"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0Az36bNxOR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tFyGl524TW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0" y="365125"/>
            <a:ext cx="10515600" cy="1325563"/>
          </a:xfrm>
        </p:spPr>
        <p:txBody>
          <a:bodyPr/>
          <a:lstStyle/>
          <a:p>
            <a:r>
              <a:rPr lang="fi-FI" dirty="0" smtClean="0"/>
              <a:t>                IPPO- OPPIMISKOKONAISUUS</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004" y="-645092"/>
            <a:ext cx="13810891" cy="7503092"/>
          </a:xfrm>
          <a:prstGeom prst="rect">
            <a:avLst/>
          </a:prstGeom>
        </p:spPr>
      </p:pic>
      <p:sp>
        <p:nvSpPr>
          <p:cNvPr id="6" name="Tekstiruutu 5"/>
          <p:cNvSpPr txBox="1"/>
          <p:nvPr/>
        </p:nvSpPr>
        <p:spPr>
          <a:xfrm>
            <a:off x="0" y="1027906"/>
            <a:ext cx="6331789" cy="2123658"/>
          </a:xfrm>
          <a:prstGeom prst="rect">
            <a:avLst/>
          </a:prstGeom>
          <a:noFill/>
        </p:spPr>
        <p:txBody>
          <a:bodyPr wrap="square" rtlCol="0">
            <a:spAutoFit/>
          </a:bodyPr>
          <a:lstStyle/>
          <a:p>
            <a:endParaRPr lang="fi-FI" sz="4400" b="1" dirty="0" smtClean="0"/>
          </a:p>
          <a:p>
            <a:r>
              <a:rPr lang="fi-FI" sz="4400" b="1" dirty="0" smtClean="0"/>
              <a:t>IPPO - OPPIMISKOKONAISUUS</a:t>
            </a:r>
            <a:endParaRPr lang="fi-FI" sz="4400" b="1" dirty="0"/>
          </a:p>
        </p:txBody>
      </p:sp>
      <p:sp>
        <p:nvSpPr>
          <p:cNvPr id="7" name="Tekstiruutu 6"/>
          <p:cNvSpPr txBox="1"/>
          <p:nvPr/>
        </p:nvSpPr>
        <p:spPr>
          <a:xfrm>
            <a:off x="61546" y="5534561"/>
            <a:ext cx="10295792" cy="1323439"/>
          </a:xfrm>
          <a:prstGeom prst="rect">
            <a:avLst/>
          </a:prstGeom>
          <a:noFill/>
        </p:spPr>
        <p:txBody>
          <a:bodyPr wrap="square" rtlCol="0">
            <a:spAutoFit/>
          </a:bodyPr>
          <a:lstStyle/>
          <a:p>
            <a:r>
              <a:rPr lang="fi-FI" sz="4000" b="1" dirty="0" smtClean="0"/>
              <a:t>IPPO – KOULUTUS</a:t>
            </a:r>
          </a:p>
          <a:p>
            <a:r>
              <a:rPr lang="fi-FI" sz="4000" b="1" dirty="0" smtClean="0"/>
              <a:t>6.11.2018</a:t>
            </a:r>
            <a:endParaRPr lang="fi-FI" sz="4000" b="1" dirty="0"/>
          </a:p>
        </p:txBody>
      </p:sp>
      <p:sp>
        <p:nvSpPr>
          <p:cNvPr id="9" name="Tekstiruutu 8"/>
          <p:cNvSpPr txBox="1"/>
          <p:nvPr/>
        </p:nvSpPr>
        <p:spPr>
          <a:xfrm>
            <a:off x="7983415" y="4563208"/>
            <a:ext cx="4482117" cy="1661993"/>
          </a:xfrm>
          <a:prstGeom prst="rect">
            <a:avLst/>
          </a:prstGeom>
          <a:noFill/>
        </p:spPr>
        <p:txBody>
          <a:bodyPr wrap="square" rtlCol="0">
            <a:spAutoFit/>
          </a:bodyPr>
          <a:lstStyle/>
          <a:p>
            <a:r>
              <a:rPr lang="fi-FI" sz="1400" dirty="0" smtClean="0"/>
              <a:t>Lokki Joonatan harjoittelee </a:t>
            </a:r>
          </a:p>
          <a:p>
            <a:r>
              <a:rPr lang="fi-FI" sz="1400" dirty="0"/>
              <a:t>t</a:t>
            </a:r>
            <a:r>
              <a:rPr lang="fi-FI" sz="1400" dirty="0" smtClean="0"/>
              <a:t>äydelliseksi taitolentäjäksi </a:t>
            </a:r>
          </a:p>
          <a:p>
            <a:r>
              <a:rPr lang="fi-FI" sz="1400" dirty="0" smtClean="0"/>
              <a:t>muiden epäilyistä huolimatta.</a:t>
            </a:r>
          </a:p>
          <a:p>
            <a:r>
              <a:rPr lang="fi-FI" sz="1400" dirty="0" smtClean="0"/>
              <a:t>Elämisen riemu ja vapaus ovat tärkeitä. </a:t>
            </a:r>
          </a:p>
          <a:p>
            <a:r>
              <a:rPr lang="fi-FI" sz="1400" dirty="0"/>
              <a:t>I</a:t>
            </a:r>
            <a:r>
              <a:rPr lang="fi-FI" sz="1400" dirty="0" smtClean="0"/>
              <a:t>tsensä toteuttamiselle ei ole rajoja, </a:t>
            </a:r>
          </a:p>
          <a:p>
            <a:r>
              <a:rPr lang="fi-FI" sz="1400" dirty="0"/>
              <a:t>v</a:t>
            </a:r>
            <a:r>
              <a:rPr lang="fi-FI" sz="1400" dirty="0" smtClean="0"/>
              <a:t>ain mahdollisuuksia.</a:t>
            </a:r>
          </a:p>
          <a:p>
            <a:endParaRPr lang="fi-FI" dirty="0"/>
          </a:p>
        </p:txBody>
      </p:sp>
      <p:sp>
        <p:nvSpPr>
          <p:cNvPr id="10" name="Tekstiruutu 9"/>
          <p:cNvSpPr txBox="1"/>
          <p:nvPr/>
        </p:nvSpPr>
        <p:spPr>
          <a:xfrm>
            <a:off x="7930661" y="6196280"/>
            <a:ext cx="3532505" cy="492443"/>
          </a:xfrm>
          <a:prstGeom prst="rect">
            <a:avLst/>
          </a:prstGeom>
          <a:noFill/>
        </p:spPr>
        <p:txBody>
          <a:bodyPr wrap="none" rtlCol="0">
            <a:spAutoFit/>
          </a:bodyPr>
          <a:lstStyle/>
          <a:p>
            <a:r>
              <a:rPr lang="fi-FI" sz="1400" dirty="0" smtClean="0"/>
              <a:t>"Kaikki on vaikeaa ennen kuin se on helppoa."</a:t>
            </a:r>
            <a:br>
              <a:rPr lang="fi-FI" sz="1400" dirty="0" smtClean="0"/>
            </a:br>
            <a:r>
              <a:rPr lang="fi-FI" sz="1200" dirty="0" smtClean="0"/>
              <a:t>— Goethe</a:t>
            </a:r>
            <a:endParaRPr lang="fi-FI" sz="1200" dirty="0"/>
          </a:p>
        </p:txBody>
      </p:sp>
      <p:pic>
        <p:nvPicPr>
          <p:cNvPr id="8" name="Kuva 7" descr="C:\Users\Kivekas_J\AppData\Local\Microsoft\Windows\Temporary Internet Files\Content.Outlook\XE8QDU04\sup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31" y="682366"/>
            <a:ext cx="2186354" cy="1008322"/>
          </a:xfrm>
          <a:prstGeom prst="rect">
            <a:avLst/>
          </a:prstGeom>
          <a:noFill/>
          <a:ln>
            <a:noFill/>
          </a:ln>
        </p:spPr>
      </p:pic>
    </p:spTree>
    <p:extLst>
      <p:ext uri="{BB962C8B-B14F-4D97-AF65-F5344CB8AC3E}">
        <p14:creationId xmlns:p14="http://schemas.microsoft.com/office/powerpoint/2010/main" val="129448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98740" y="365125"/>
            <a:ext cx="10655060" cy="1049607"/>
          </a:xfrm>
        </p:spPr>
        <p:txBody>
          <a:bodyPr>
            <a:normAutofit fontScale="90000"/>
          </a:bodyPr>
          <a:lstStyle/>
          <a:p>
            <a:r>
              <a:rPr lang="fi-FI" sz="3600" dirty="0" smtClean="0"/>
              <a:t/>
            </a:r>
            <a:br>
              <a:rPr lang="fi-FI" sz="3600" dirty="0" smtClean="0"/>
            </a:br>
            <a:r>
              <a:rPr lang="fi-FI" sz="3600" dirty="0"/>
              <a:t>Oppijan aktiivisuus </a:t>
            </a:r>
            <a:r>
              <a:rPr lang="fi-FI" sz="3600" dirty="0" smtClean="0"/>
              <a:t>keskiössä,  Oman </a:t>
            </a:r>
            <a:r>
              <a:rPr lang="fi-FI" sz="3600" dirty="0"/>
              <a:t>oppimisen omistajuus</a:t>
            </a:r>
            <a:br>
              <a:rPr lang="fi-FI" sz="3600" dirty="0"/>
            </a:br>
            <a:endParaRPr lang="fi-FI" sz="3600" dirty="0"/>
          </a:p>
        </p:txBody>
      </p:sp>
      <p:sp>
        <p:nvSpPr>
          <p:cNvPr id="3" name="Sisällön paikkamerkki 2"/>
          <p:cNvSpPr>
            <a:spLocks noGrp="1"/>
          </p:cNvSpPr>
          <p:nvPr>
            <p:ph idx="1"/>
          </p:nvPr>
        </p:nvSpPr>
        <p:spPr>
          <a:xfrm>
            <a:off x="422694" y="1518248"/>
            <a:ext cx="5210355" cy="4796287"/>
          </a:xfrm>
        </p:spPr>
        <p:txBody>
          <a:bodyPr>
            <a:normAutofit/>
          </a:bodyPr>
          <a:lstStyle/>
          <a:p>
            <a:pPr marL="0" indent="0">
              <a:buNone/>
            </a:pPr>
            <a:r>
              <a:rPr lang="fi-FI" sz="2000" dirty="0"/>
              <a:t>Oletko kokenut opettajana olevasi </a:t>
            </a:r>
            <a:r>
              <a:rPr lang="fi-FI" sz="2000" dirty="0" err="1"/>
              <a:t>Gebetto</a:t>
            </a:r>
            <a:r>
              <a:rPr lang="fi-FI" sz="2000" dirty="0"/>
              <a:t>, jolloin </a:t>
            </a:r>
            <a:r>
              <a:rPr lang="fi-FI" sz="2000" dirty="0" err="1"/>
              <a:t>opitat</a:t>
            </a:r>
            <a:r>
              <a:rPr lang="fi-FI" sz="2000" dirty="0"/>
              <a:t> lapsia. Tällöin opettajan tavoitteiden ja odotusten mukaisesti määrittyy lähes kaikki toiminta, jota koulussa tehdään. </a:t>
            </a:r>
            <a:endParaRPr lang="fi-FI" sz="2000" dirty="0" smtClean="0"/>
          </a:p>
          <a:p>
            <a:pPr marL="0" indent="0">
              <a:buNone/>
            </a:pPr>
            <a:r>
              <a:rPr lang="fi-FI" sz="2000" dirty="0" smtClean="0"/>
              <a:t>Sen </a:t>
            </a:r>
            <a:r>
              <a:rPr lang="fi-FI" sz="2000" dirty="0"/>
              <a:t>sijaan oppilaiden pitäisi oppia itse oppimaan ja ottamaan vastuu omasta oppimisestaan. Miten </a:t>
            </a:r>
            <a:r>
              <a:rPr lang="fi-FI" sz="2000" dirty="0" err="1"/>
              <a:t>Pinokkio</a:t>
            </a:r>
            <a:r>
              <a:rPr lang="fi-FI" sz="2000" dirty="0"/>
              <a:t> herätetään eläväksi ja </a:t>
            </a:r>
            <a:r>
              <a:rPr lang="fi-FI" sz="2000" b="1" dirty="0"/>
              <a:t>miten oppilas omistaisi itse oman oppimisensa? </a:t>
            </a:r>
            <a:endParaRPr lang="fi-FI" sz="2000" dirty="0"/>
          </a:p>
          <a:p>
            <a:pPr marL="0" indent="0">
              <a:buNone/>
            </a:pPr>
            <a:r>
              <a:rPr lang="fi-FI" sz="2000" dirty="0"/>
              <a:t>Merkittävänä asiana on opettajan rooli ja rauhallinen prosessi, jona aikana oppilas saisi tilaa oppia ja erehtyä ja tunnistaa omat vahvuutensa oppijana</a:t>
            </a:r>
            <a:r>
              <a:rPr lang="fi-FI" sz="2000" dirty="0" smtClean="0"/>
              <a:t>.</a:t>
            </a:r>
          </a:p>
          <a:p>
            <a:pPr marL="0" indent="0">
              <a:buNone/>
            </a:pPr>
            <a:endParaRPr lang="fi-FI" sz="2000" dirty="0"/>
          </a:p>
          <a:p>
            <a:endParaRPr lang="fi-FI" sz="1200" dirty="0"/>
          </a:p>
          <a:p>
            <a:pPr marL="0" indent="0">
              <a:buNone/>
            </a:pPr>
            <a:endParaRPr lang="fi-FI" sz="1200" dirty="0" smtClean="0"/>
          </a:p>
          <a:p>
            <a:pPr marL="0" indent="0">
              <a:buNone/>
            </a:pPr>
            <a:endParaRPr lang="fi-FI" sz="1200" dirty="0"/>
          </a:p>
          <a:p>
            <a:pPr marL="0" indent="0">
              <a:buNone/>
            </a:pPr>
            <a:endParaRPr lang="fi-FI" sz="1400" dirty="0"/>
          </a:p>
          <a:p>
            <a:pPr marL="514350" indent="-514350">
              <a:buAutoNum type="arabicPeriod"/>
            </a:pPr>
            <a:endParaRPr lang="fi-FI" dirty="0"/>
          </a:p>
          <a:p>
            <a:pPr marL="0" indent="0">
              <a:buNone/>
            </a:pP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246" y="2493034"/>
            <a:ext cx="5493998" cy="3511902"/>
          </a:xfrm>
          <a:prstGeom prst="rect">
            <a:avLst/>
          </a:prstGeom>
        </p:spPr>
      </p:pic>
    </p:spTree>
    <p:extLst>
      <p:ext uri="{BB962C8B-B14F-4D97-AF65-F5344CB8AC3E}">
        <p14:creationId xmlns:p14="http://schemas.microsoft.com/office/powerpoint/2010/main" val="3228850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tsikko 3"/>
          <p:cNvSpPr>
            <a:spLocks noGrp="1"/>
          </p:cNvSpPr>
          <p:nvPr>
            <p:ph type="title"/>
          </p:nvPr>
        </p:nvSpPr>
        <p:spPr>
          <a:xfrm>
            <a:off x="838200" y="1"/>
            <a:ext cx="10515600" cy="1854678"/>
          </a:xfrm>
        </p:spPr>
        <p:txBody>
          <a:bodyPr>
            <a:normAutofit fontScale="90000"/>
          </a:bodyPr>
          <a:lstStyle/>
          <a:p>
            <a:r>
              <a:rPr lang="fi-FI" dirty="0" smtClean="0"/>
              <a:t/>
            </a:r>
            <a:br>
              <a:rPr lang="fi-FI" dirty="0" smtClean="0"/>
            </a:br>
            <a:r>
              <a:rPr lang="fi-FI" dirty="0" smtClean="0"/>
              <a:t>Metakognitiivinen tieto ja taito</a:t>
            </a:r>
            <a:br>
              <a:rPr lang="fi-FI" dirty="0" smtClean="0"/>
            </a:br>
            <a:r>
              <a:rPr lang="fi-FI" dirty="0" smtClean="0"/>
              <a:t>- Oppimaan </a:t>
            </a:r>
            <a:r>
              <a:rPr lang="fi-FI" dirty="0" smtClean="0"/>
              <a:t>oppiminen</a:t>
            </a:r>
            <a:r>
              <a:rPr lang="fi-FI" dirty="0" smtClean="0"/>
              <a:t/>
            </a:r>
            <a:br>
              <a:rPr lang="fi-FI" dirty="0" smtClean="0"/>
            </a:br>
            <a:r>
              <a:rPr lang="fi-FI" sz="2700" dirty="0" smtClean="0"/>
              <a:t>Oppimisen </a:t>
            </a:r>
            <a:r>
              <a:rPr lang="fi-FI" sz="2700" dirty="0"/>
              <a:t>taito –</a:t>
            </a:r>
            <a:r>
              <a:rPr lang="fi-FI" sz="2700" dirty="0" smtClean="0"/>
              <a:t>video</a:t>
            </a:r>
            <a:r>
              <a:rPr lang="fi-FI" sz="2700" dirty="0"/>
              <a:t>:</a:t>
            </a:r>
            <a:r>
              <a:rPr lang="fi-FI" sz="2700" dirty="0" smtClean="0"/>
              <a:t/>
            </a:r>
            <a:br>
              <a:rPr lang="fi-FI" sz="2700" dirty="0" smtClean="0"/>
            </a:br>
            <a:r>
              <a:rPr lang="fi-FI" sz="2700" dirty="0" smtClean="0">
                <a:solidFill>
                  <a:srgbClr val="0070C0"/>
                </a:solidFill>
              </a:rPr>
              <a:t>https</a:t>
            </a:r>
            <a:r>
              <a:rPr lang="fi-FI" sz="2700" dirty="0">
                <a:solidFill>
                  <a:srgbClr val="0070C0"/>
                </a:solidFill>
              </a:rPr>
              <a:t>://www.youtube.com/watch?v=S58Q23SB8HE&amp;amp;feature=youtu.be</a:t>
            </a:r>
            <a:r>
              <a:rPr lang="fi-FI" dirty="0"/>
              <a:t/>
            </a:r>
            <a:br>
              <a:rPr lang="fi-FI" dirty="0"/>
            </a:br>
            <a:endParaRPr lang="fi-FI" sz="3100" dirty="0"/>
          </a:p>
        </p:txBody>
      </p:sp>
      <p:sp>
        <p:nvSpPr>
          <p:cNvPr id="5" name="Sisällön paikkamerkki 4"/>
          <p:cNvSpPr>
            <a:spLocks noGrp="1"/>
          </p:cNvSpPr>
          <p:nvPr>
            <p:ph sz="half" idx="1"/>
          </p:nvPr>
        </p:nvSpPr>
        <p:spPr>
          <a:xfrm>
            <a:off x="838200" y="2078965"/>
            <a:ext cx="5181600" cy="4097997"/>
          </a:xfrm>
        </p:spPr>
        <p:txBody>
          <a:bodyPr>
            <a:normAutofit fontScale="77500" lnSpcReduction="20000"/>
          </a:bodyPr>
          <a:lstStyle/>
          <a:p>
            <a:r>
              <a:rPr lang="fi-FI" b="1" dirty="0" smtClean="0"/>
              <a:t>Metakognitiivinen tieto</a:t>
            </a:r>
          </a:p>
          <a:p>
            <a:r>
              <a:rPr lang="fi-FI" dirty="0" smtClean="0"/>
              <a:t>Persoonatieto: tietoa itsestä tiedonkäsittelijänä ja persoonallisista ominaisuuksista, jotka vaikuttavat oppimiseen</a:t>
            </a:r>
          </a:p>
          <a:p>
            <a:r>
              <a:rPr lang="fi-FI" dirty="0" smtClean="0"/>
              <a:t>Tehtävätieto: tietoa erilaisten tehtävien ja tehtävätyyppien vaikutuksesta oppimiseen ja suoriutumiseen tehtävistä</a:t>
            </a:r>
          </a:p>
          <a:p>
            <a:r>
              <a:rPr lang="fi-FI" dirty="0" smtClean="0"/>
              <a:t>Strategiatieto: tietoa erilaisista strategioista ja niiden vaikutuksesta oppimiseen</a:t>
            </a:r>
            <a:endParaRPr lang="fi-FI" dirty="0"/>
          </a:p>
        </p:txBody>
      </p:sp>
      <p:sp>
        <p:nvSpPr>
          <p:cNvPr id="6" name="Sisällön paikkamerkki 5"/>
          <p:cNvSpPr>
            <a:spLocks noGrp="1"/>
          </p:cNvSpPr>
          <p:nvPr>
            <p:ph sz="half" idx="2"/>
          </p:nvPr>
        </p:nvSpPr>
        <p:spPr>
          <a:xfrm>
            <a:off x="6172200" y="2078965"/>
            <a:ext cx="5181600" cy="4097998"/>
          </a:xfrm>
        </p:spPr>
        <p:txBody>
          <a:bodyPr>
            <a:normAutofit fontScale="77500" lnSpcReduction="20000"/>
          </a:bodyPr>
          <a:lstStyle/>
          <a:p>
            <a:r>
              <a:rPr lang="fi-FI" b="1" dirty="0" smtClean="0"/>
              <a:t>Metakognitiivinen taito</a:t>
            </a:r>
          </a:p>
          <a:p>
            <a:r>
              <a:rPr lang="fi-FI" dirty="0" smtClean="0"/>
              <a:t>Suunnittelutaito: tavoitteiden ja vaatimusten määrittely, toimintatapojen valinta suhteessa resursseihin ja tehtävään, osatavoitteiden suunnittelu, tuloksellisuuden ennustaminen</a:t>
            </a:r>
          </a:p>
          <a:p>
            <a:r>
              <a:rPr lang="fi-FI" dirty="0" smtClean="0"/>
              <a:t>Ohjaustaito: toiminnan aikainen valvonta, valittujen toimintatapojen arviointi, toimintatapojen vaihtamisen arviointi</a:t>
            </a:r>
          </a:p>
          <a:p>
            <a:r>
              <a:rPr lang="fi-FI" dirty="0" smtClean="0"/>
              <a:t>Arviointitaito: tarkistaminen, suorituksen lopettamishetken arviointi ja päättäminen, tehtävään palaamisen tarpeen arviointi</a:t>
            </a:r>
            <a:endParaRPr lang="fi-FI" dirty="0"/>
          </a:p>
        </p:txBody>
      </p:sp>
      <p:pic>
        <p:nvPicPr>
          <p:cNvPr id="7" name="Sisällön paikkamerkki 5"/>
          <p:cNvPicPr>
            <a:picLocks noGrp="1" noChangeAspect="1"/>
          </p:cNvPicPr>
          <p:nvPr/>
        </p:nvPicPr>
        <p:blipFill>
          <a:blip r:embed="rId3"/>
          <a:stretch>
            <a:fillRect/>
          </a:stretch>
        </p:blipFill>
        <p:spPr>
          <a:xfrm>
            <a:off x="10575984" y="188648"/>
            <a:ext cx="1439995" cy="1921164"/>
          </a:xfrm>
          <a:prstGeom prst="rect">
            <a:avLst/>
          </a:prstGeom>
        </p:spPr>
      </p:pic>
    </p:spTree>
    <p:extLst>
      <p:ext uri="{BB962C8B-B14F-4D97-AF65-F5344CB8AC3E}">
        <p14:creationId xmlns:p14="http://schemas.microsoft.com/office/powerpoint/2010/main" val="1874228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dirty="0" smtClean="0"/>
              <a:t>Oppimisen jippoja</a:t>
            </a:r>
            <a:endParaRPr lang="fi-FI" dirty="0"/>
          </a:p>
        </p:txBody>
      </p:sp>
      <p:pic>
        <p:nvPicPr>
          <p:cNvPr id="7" name="Sisällön paikkamerkki 6"/>
          <p:cNvPicPr>
            <a:picLocks noGrp="1" noChangeAspect="1"/>
          </p:cNvPicPr>
          <p:nvPr>
            <p:ph sz="quarter" idx="4294967295"/>
          </p:nvPr>
        </p:nvPicPr>
        <p:blipFill>
          <a:blip r:embed="rId2"/>
          <a:stretch>
            <a:fillRect/>
          </a:stretch>
        </p:blipFill>
        <p:spPr>
          <a:xfrm>
            <a:off x="838201" y="1453273"/>
            <a:ext cx="5336258" cy="4718288"/>
          </a:xfrm>
          <a:prstGeom prst="rect">
            <a:avLst/>
          </a:prstGeom>
        </p:spPr>
      </p:pic>
      <p:sp>
        <p:nvSpPr>
          <p:cNvPr id="10" name="Sisällön paikkamerkki 9"/>
          <p:cNvSpPr>
            <a:spLocks noGrp="1"/>
          </p:cNvSpPr>
          <p:nvPr>
            <p:ph sz="quarter" idx="4294967295"/>
          </p:nvPr>
        </p:nvSpPr>
        <p:spPr>
          <a:xfrm>
            <a:off x="6217920" y="2119313"/>
            <a:ext cx="4267200" cy="3605212"/>
          </a:xfrm>
          <a:prstGeom prst="rect">
            <a:avLst/>
          </a:prstGeom>
        </p:spPr>
        <p:txBody>
          <a:bodyPr>
            <a:normAutofit fontScale="85000" lnSpcReduction="20000"/>
          </a:bodyPr>
          <a:lstStyle/>
          <a:p>
            <a:r>
              <a:rPr lang="fi-FI" dirty="0" smtClean="0">
                <a:hlinkClick r:id="rId3"/>
              </a:rPr>
              <a:t>https://peda.net/hollolakarkola/opetus/i/ipon-runko</a:t>
            </a:r>
            <a:endParaRPr lang="fi-FI" dirty="0" smtClean="0"/>
          </a:p>
          <a:p>
            <a:endParaRPr lang="fi-FI" dirty="0"/>
          </a:p>
          <a:p>
            <a:pPr marL="0" indent="0">
              <a:buNone/>
            </a:pPr>
            <a:r>
              <a:rPr lang="fi-FI" dirty="0" err="1" smtClean="0"/>
              <a:t>Ipon</a:t>
            </a:r>
            <a:r>
              <a:rPr lang="fi-FI" dirty="0" smtClean="0"/>
              <a:t> päätavoitteena laaja-alainen osaaminen L1: </a:t>
            </a:r>
          </a:p>
          <a:p>
            <a:pPr marL="0" indent="0">
              <a:buNone/>
            </a:pPr>
            <a:r>
              <a:rPr lang="fi-FI" dirty="0" smtClean="0"/>
              <a:t>Ajattelu ja oppimaan oppiminen</a:t>
            </a:r>
          </a:p>
          <a:p>
            <a:pPr marL="0" indent="0">
              <a:buNone/>
            </a:pPr>
            <a:endParaRPr lang="fi-FI" dirty="0" smtClean="0"/>
          </a:p>
          <a:p>
            <a:pPr>
              <a:buFont typeface="Arial"/>
              <a:buChar char="•"/>
            </a:pPr>
            <a:r>
              <a:rPr lang="fi-FI" dirty="0" smtClean="0"/>
              <a:t>ajattelun taidot </a:t>
            </a:r>
          </a:p>
          <a:p>
            <a:pPr>
              <a:buFont typeface="Arial"/>
              <a:buChar char="•"/>
            </a:pPr>
            <a:r>
              <a:rPr lang="fi-FI" dirty="0" smtClean="0"/>
              <a:t>tiedon kanssa työskentely </a:t>
            </a:r>
          </a:p>
          <a:p>
            <a:pPr>
              <a:buFont typeface="Arial"/>
              <a:buChar char="•"/>
            </a:pPr>
            <a:r>
              <a:rPr lang="fi-FI" dirty="0" smtClean="0"/>
              <a:t>oppimaan oppiminen</a:t>
            </a:r>
          </a:p>
          <a:p>
            <a:endParaRPr lang="fi-FI" dirty="0"/>
          </a:p>
          <a:p>
            <a:endParaRPr lang="fi-FI" dirty="0"/>
          </a:p>
        </p:txBody>
      </p:sp>
    </p:spTree>
    <p:extLst>
      <p:ext uri="{BB962C8B-B14F-4D97-AF65-F5344CB8AC3E}">
        <p14:creationId xmlns:p14="http://schemas.microsoft.com/office/powerpoint/2010/main" val="108974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sz="2800" dirty="0">
                <a:hlinkClick r:id="rId2"/>
              </a:rPr>
              <a:t>https://</a:t>
            </a:r>
            <a:r>
              <a:rPr lang="fi-FI" sz="2800" dirty="0" smtClean="0">
                <a:hlinkClick r:id="rId2"/>
              </a:rPr>
              <a:t>peda.net/hollolakarkola/opetus/i/oppimistehtävät</a:t>
            </a:r>
            <a:r>
              <a:rPr lang="fi-FI" sz="2800" dirty="0" smtClean="0"/>
              <a:t/>
            </a:r>
            <a:br>
              <a:rPr lang="fi-FI" sz="2800" dirty="0" smtClean="0"/>
            </a:br>
            <a:r>
              <a:rPr lang="fi-FI" sz="2800" dirty="0"/>
              <a:t/>
            </a:r>
            <a:br>
              <a:rPr lang="fi-FI" sz="2800" dirty="0"/>
            </a:br>
            <a:r>
              <a:rPr lang="fi-FI" sz="2800" dirty="0" smtClean="0"/>
              <a:t>Esimerkkikerta: Järjestys Ippo (Power Point)</a:t>
            </a:r>
            <a:endParaRPr lang="fi-FI" sz="2800" dirty="0"/>
          </a:p>
        </p:txBody>
      </p:sp>
      <p:pic>
        <p:nvPicPr>
          <p:cNvPr id="7" name="Sisällön paikkamerkki 6"/>
          <p:cNvPicPr>
            <a:picLocks noGrp="1" noChangeAspect="1"/>
          </p:cNvPicPr>
          <p:nvPr>
            <p:ph idx="1"/>
          </p:nvPr>
        </p:nvPicPr>
        <p:blipFill>
          <a:blip r:embed="rId3"/>
          <a:stretch>
            <a:fillRect/>
          </a:stretch>
        </p:blipFill>
        <p:spPr>
          <a:xfrm>
            <a:off x="2846476" y="1867437"/>
            <a:ext cx="6834009" cy="3811674"/>
          </a:xfrm>
          <a:prstGeom prst="rect">
            <a:avLst/>
          </a:prstGeom>
        </p:spPr>
      </p:pic>
    </p:spTree>
    <p:extLst>
      <p:ext uri="{BB962C8B-B14F-4D97-AF65-F5344CB8AC3E}">
        <p14:creationId xmlns:p14="http://schemas.microsoft.com/office/powerpoint/2010/main" val="7381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38355" y="365125"/>
            <a:ext cx="10715445" cy="1644830"/>
          </a:xfrm>
        </p:spPr>
        <p:txBody>
          <a:bodyPr/>
          <a:lstStyle/>
          <a:p>
            <a:r>
              <a:rPr lang="fi-FI" dirty="0" err="1" smtClean="0"/>
              <a:t>Ipon</a:t>
            </a:r>
            <a:r>
              <a:rPr lang="fi-FI" dirty="0" smtClean="0"/>
              <a:t> muistiinpano</a:t>
            </a:r>
            <a:r>
              <a:rPr lang="fi-FI" dirty="0"/>
              <a:t>,- muisti- ja </a:t>
            </a:r>
            <a:r>
              <a:rPr lang="fi-FI" dirty="0" smtClean="0"/>
              <a:t>lukutekniikat</a:t>
            </a:r>
            <a:r>
              <a:rPr lang="fi-FI" dirty="0"/>
              <a:t/>
            </a:r>
            <a:br>
              <a:rPr lang="fi-FI" dirty="0"/>
            </a:br>
            <a:endParaRPr lang="fi-FI" dirty="0"/>
          </a:p>
        </p:txBody>
      </p:sp>
      <p:sp>
        <p:nvSpPr>
          <p:cNvPr id="3" name="Sisällön paikkamerkki 2"/>
          <p:cNvSpPr>
            <a:spLocks noGrp="1"/>
          </p:cNvSpPr>
          <p:nvPr>
            <p:ph idx="1"/>
          </p:nvPr>
        </p:nvSpPr>
        <p:spPr>
          <a:xfrm>
            <a:off x="224287" y="1630392"/>
            <a:ext cx="11129513" cy="4934309"/>
          </a:xfrm>
        </p:spPr>
        <p:txBody>
          <a:bodyPr>
            <a:noAutofit/>
          </a:bodyPr>
          <a:lstStyle/>
          <a:p>
            <a:pPr marL="0" indent="0">
              <a:buNone/>
            </a:pPr>
            <a:endParaRPr lang="fi-FI" sz="1800" dirty="0" smtClean="0"/>
          </a:p>
          <a:p>
            <a:pPr marL="0" indent="0">
              <a:buNone/>
            </a:pPr>
            <a:r>
              <a:rPr lang="fi-FI" sz="1800" dirty="0" smtClean="0"/>
              <a:t> </a:t>
            </a:r>
            <a:r>
              <a:rPr lang="fi-FI" sz="1800" dirty="0" smtClean="0"/>
              <a:t>        </a:t>
            </a:r>
            <a:r>
              <a:rPr lang="fi-FI" sz="2000" dirty="0" smtClean="0">
                <a:solidFill>
                  <a:srgbClr val="FF0000"/>
                </a:solidFill>
              </a:rPr>
              <a:t>Grafiittiseinien </a:t>
            </a:r>
            <a:r>
              <a:rPr lang="fi-FI" sz="2000" dirty="0" smtClean="0">
                <a:solidFill>
                  <a:srgbClr val="FF0000"/>
                </a:solidFill>
              </a:rPr>
              <a:t>valmistus, jako kolmeen </a:t>
            </a:r>
            <a:r>
              <a:rPr lang="fi-FI" sz="2000" dirty="0" smtClean="0">
                <a:solidFill>
                  <a:srgbClr val="FF0000"/>
                </a:solidFill>
              </a:rPr>
              <a:t>ryhmään.</a:t>
            </a:r>
            <a:endParaRPr lang="fi-FI" sz="2000" dirty="0" smtClean="0">
              <a:solidFill>
                <a:srgbClr val="FF0000"/>
              </a:solidFill>
            </a:endParaRPr>
          </a:p>
          <a:p>
            <a:pPr marL="0" indent="0">
              <a:buNone/>
            </a:pPr>
            <a:endParaRPr lang="fi-FI" sz="1800" dirty="0" smtClean="0"/>
          </a:p>
          <a:p>
            <a:pPr lvl="1">
              <a:buFontTx/>
              <a:buChar char="-"/>
            </a:pPr>
            <a:r>
              <a:rPr lang="fi-FI" sz="1800" dirty="0" smtClean="0"/>
              <a:t>Nimeä mielestäsi parhaita</a:t>
            </a:r>
            <a:r>
              <a:rPr lang="fi-FI" sz="1800" dirty="0"/>
              <a:t> </a:t>
            </a:r>
            <a:r>
              <a:rPr lang="fi-FI" sz="1800" dirty="0" smtClean="0"/>
              <a:t>muistiinpano</a:t>
            </a:r>
            <a:r>
              <a:rPr lang="fi-FI" sz="1800" dirty="0"/>
              <a:t>,- muisti- ja </a:t>
            </a:r>
            <a:r>
              <a:rPr lang="fi-FI" sz="1800" dirty="0" smtClean="0"/>
              <a:t>lukutekniikoita</a:t>
            </a:r>
          </a:p>
          <a:p>
            <a:pPr lvl="1">
              <a:buFontTx/>
              <a:buChar char="-"/>
            </a:pPr>
            <a:r>
              <a:rPr lang="fi-FI" sz="1800" dirty="0" smtClean="0"/>
              <a:t>Vaihdetaan paperia ja lisätään/täydennetään aiempia </a:t>
            </a:r>
            <a:r>
              <a:rPr lang="fi-FI" sz="1800" dirty="0" smtClean="0"/>
              <a:t>kommentteja, tehdään </a:t>
            </a:r>
            <a:r>
              <a:rPr lang="fi-FI" sz="1800" dirty="0" smtClean="0"/>
              <a:t>tekstimerkintöjä kuten alleviivauksia tai ympyröintejä</a:t>
            </a:r>
          </a:p>
          <a:p>
            <a:pPr marL="457200" lvl="1" indent="0">
              <a:buNone/>
            </a:pPr>
            <a:endParaRPr lang="fi-FI" sz="1800" dirty="0" smtClean="0"/>
          </a:p>
          <a:p>
            <a:pPr lvl="1">
              <a:buFontTx/>
              <a:buChar char="-"/>
            </a:pPr>
            <a:r>
              <a:rPr lang="fi-FI" sz="1800" dirty="0" smtClean="0"/>
              <a:t>Grafiittien läpikäyminen yhdessä</a:t>
            </a:r>
          </a:p>
          <a:p>
            <a:pPr marL="457200" lvl="1" indent="0">
              <a:buNone/>
            </a:pPr>
            <a:endParaRPr lang="fi-FI" sz="1800" dirty="0"/>
          </a:p>
          <a:p>
            <a:pPr marL="457200" lvl="1" indent="0">
              <a:buNone/>
            </a:pPr>
            <a:r>
              <a:rPr lang="fi-FI" sz="1800" dirty="0" smtClean="0"/>
              <a:t>IPPO- </a:t>
            </a:r>
            <a:r>
              <a:rPr lang="fi-FI" sz="1800" dirty="0"/>
              <a:t>julisteiden esittely (Löytyikö graffitiseinästä jotain, mikä puuttui Ippo- julisteista</a:t>
            </a:r>
            <a:r>
              <a:rPr lang="fi-FI" sz="1800" dirty="0" smtClean="0"/>
              <a:t>)</a:t>
            </a:r>
          </a:p>
          <a:p>
            <a:pPr marL="457200" lvl="1" indent="0">
              <a:buNone/>
            </a:pPr>
            <a:r>
              <a:rPr lang="fi-FI" sz="1800" dirty="0" smtClean="0"/>
              <a:t>IPPO-videon/videoiden </a:t>
            </a:r>
            <a:r>
              <a:rPr lang="fi-FI" sz="1800" dirty="0" smtClean="0"/>
              <a:t>katsominen</a:t>
            </a:r>
          </a:p>
          <a:p>
            <a:pPr marL="0" indent="0">
              <a:buNone/>
            </a:pPr>
            <a:r>
              <a:rPr lang="fi-FI" sz="1800" dirty="0" smtClean="0">
                <a:hlinkClick r:id="rId2"/>
              </a:rPr>
              <a:t>https</a:t>
            </a:r>
            <a:r>
              <a:rPr lang="fi-FI" sz="1800" dirty="0">
                <a:hlinkClick r:id="rId2"/>
              </a:rPr>
              <a:t>://</a:t>
            </a:r>
            <a:r>
              <a:rPr lang="fi-FI" sz="1800" dirty="0" smtClean="0">
                <a:hlinkClick r:id="rId2"/>
              </a:rPr>
              <a:t>www.youtube.com/watch?v=jyx9QW45jj0&amp;amp;feature=youtu.be</a:t>
            </a:r>
            <a:endParaRPr lang="fi-FI" sz="1800" dirty="0" smtClean="0"/>
          </a:p>
          <a:p>
            <a:pPr marL="0" indent="0">
              <a:buNone/>
            </a:pPr>
            <a:r>
              <a:rPr lang="fi-FI" sz="1800" dirty="0">
                <a:hlinkClick r:id="rId3"/>
              </a:rPr>
              <a:t>https://</a:t>
            </a:r>
            <a:r>
              <a:rPr lang="fi-FI" sz="1800" dirty="0" smtClean="0">
                <a:hlinkClick r:id="rId3"/>
              </a:rPr>
              <a:t>www.youtube.com/watch?v=HKLAWHHQ8JI&amp;amp;feature=youtu.be</a:t>
            </a:r>
            <a:endParaRPr lang="fi-FI" sz="1800" dirty="0" smtClean="0"/>
          </a:p>
          <a:p>
            <a:pPr marL="0" indent="0">
              <a:buNone/>
            </a:pPr>
            <a:r>
              <a:rPr lang="fi-FI" sz="1800">
                <a:hlinkClick r:id="rId4"/>
              </a:rPr>
              <a:t>https</a:t>
            </a:r>
            <a:r>
              <a:rPr lang="fi-FI" sz="1800">
                <a:hlinkClick r:id="rId4"/>
              </a:rPr>
              <a:t>://</a:t>
            </a:r>
            <a:r>
              <a:rPr lang="fi-FI" sz="1800" smtClean="0">
                <a:hlinkClick r:id="rId4"/>
              </a:rPr>
              <a:t>www.youtube.com/watch?v=BdR9epysAtk&amp;amp;feature=youtu.be</a:t>
            </a:r>
            <a:endParaRPr lang="fi-FI" sz="1800" smtClean="0"/>
          </a:p>
          <a:p>
            <a:pPr marL="0" indent="0">
              <a:buNone/>
            </a:pPr>
            <a:endParaRPr lang="fi-FI" sz="1800" dirty="0" smtClean="0"/>
          </a:p>
          <a:p>
            <a:pPr marL="0" indent="0">
              <a:buNone/>
            </a:pPr>
            <a:r>
              <a:rPr lang="fi-FI" sz="1800" dirty="0" smtClean="0"/>
              <a:t>	</a:t>
            </a:r>
          </a:p>
        </p:txBody>
      </p:sp>
      <p:pic>
        <p:nvPicPr>
          <p:cNvPr id="4" name="Kuva 3" descr="Macintosh HD:Users:jossu:Desktop:IPPO:IPPO_hahmot:Ippo_png:satukirja_v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3049" y="3495676"/>
            <a:ext cx="2291751" cy="2988468"/>
          </a:xfrm>
          <a:prstGeom prst="rect">
            <a:avLst/>
          </a:prstGeom>
          <a:noFill/>
          <a:ln>
            <a:noFill/>
          </a:ln>
        </p:spPr>
      </p:pic>
    </p:spTree>
    <p:extLst>
      <p:ext uri="{BB962C8B-B14F-4D97-AF65-F5344CB8AC3E}">
        <p14:creationId xmlns:p14="http://schemas.microsoft.com/office/powerpoint/2010/main" val="305014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Kuva 3"/>
          <p:cNvPicPr/>
          <p:nvPr/>
        </p:nvPicPr>
        <p:blipFill>
          <a:blip r:embed="rId2" cstate="print">
            <a:extLst>
              <a:ext uri="{28A0092B-C50C-407E-A947-70E740481C1C}">
                <a14:useLocalDpi xmlns:a14="http://schemas.microsoft.com/office/drawing/2010/main" val="0"/>
              </a:ext>
            </a:extLst>
          </a:blip>
          <a:stretch>
            <a:fillRect/>
          </a:stretch>
        </p:blipFill>
        <p:spPr>
          <a:xfrm rot="872428">
            <a:off x="225090" y="1233522"/>
            <a:ext cx="2355015" cy="1637714"/>
          </a:xfrm>
          <a:prstGeom prst="rect">
            <a:avLst/>
          </a:prstGeom>
        </p:spPr>
      </p:pic>
      <p:pic>
        <p:nvPicPr>
          <p:cNvPr id="5" name="Kuva 4"/>
          <p:cNvPicPr/>
          <p:nvPr/>
        </p:nvPicPr>
        <p:blipFill>
          <a:blip r:embed="rId3" cstate="print">
            <a:extLst>
              <a:ext uri="{28A0092B-C50C-407E-A947-70E740481C1C}">
                <a14:useLocalDpi xmlns:a14="http://schemas.microsoft.com/office/drawing/2010/main" val="0"/>
              </a:ext>
            </a:extLst>
          </a:blip>
          <a:stretch>
            <a:fillRect/>
          </a:stretch>
        </p:blipFill>
        <p:spPr>
          <a:xfrm>
            <a:off x="335427" y="4187838"/>
            <a:ext cx="3445998" cy="2358596"/>
          </a:xfrm>
          <a:prstGeom prst="rect">
            <a:avLst/>
          </a:prstGeom>
        </p:spPr>
      </p:pic>
      <p:pic>
        <p:nvPicPr>
          <p:cNvPr id="6" name="Kuva 5"/>
          <p:cNvPicPr/>
          <p:nvPr/>
        </p:nvPicPr>
        <p:blipFill>
          <a:blip r:embed="rId4">
            <a:extLst>
              <a:ext uri="{28A0092B-C50C-407E-A947-70E740481C1C}">
                <a14:useLocalDpi xmlns:a14="http://schemas.microsoft.com/office/drawing/2010/main" val="0"/>
              </a:ext>
            </a:extLst>
          </a:blip>
          <a:stretch>
            <a:fillRect/>
          </a:stretch>
        </p:blipFill>
        <p:spPr>
          <a:xfrm>
            <a:off x="4663315" y="5025403"/>
            <a:ext cx="6471410" cy="1757680"/>
          </a:xfrm>
          <a:prstGeom prst="rect">
            <a:avLst/>
          </a:prstGeom>
        </p:spPr>
      </p:pic>
      <p:pic>
        <p:nvPicPr>
          <p:cNvPr id="7" name="Kuva 6"/>
          <p:cNvPicPr/>
          <p:nvPr/>
        </p:nvPicPr>
        <p:blipFill>
          <a:blip r:embed="rId5">
            <a:extLst>
              <a:ext uri="{28A0092B-C50C-407E-A947-70E740481C1C}">
                <a14:useLocalDpi xmlns:a14="http://schemas.microsoft.com/office/drawing/2010/main" val="0"/>
              </a:ext>
            </a:extLst>
          </a:blip>
          <a:stretch>
            <a:fillRect/>
          </a:stretch>
        </p:blipFill>
        <p:spPr>
          <a:xfrm rot="20449116">
            <a:off x="3707164" y="2065645"/>
            <a:ext cx="3438525" cy="2149984"/>
          </a:xfrm>
          <a:prstGeom prst="rect">
            <a:avLst/>
          </a:prstGeom>
        </p:spPr>
      </p:pic>
      <p:pic>
        <p:nvPicPr>
          <p:cNvPr id="8" name="Kuva 7"/>
          <p:cNvPicPr/>
          <p:nvPr/>
        </p:nvPicPr>
        <p:blipFill>
          <a:blip r:embed="rId6">
            <a:extLst>
              <a:ext uri="{28A0092B-C50C-407E-A947-70E740481C1C}">
                <a14:useLocalDpi xmlns:a14="http://schemas.microsoft.com/office/drawing/2010/main" val="0"/>
              </a:ext>
            </a:extLst>
          </a:blip>
          <a:stretch>
            <a:fillRect/>
          </a:stretch>
        </p:blipFill>
        <p:spPr>
          <a:xfrm rot="20126193">
            <a:off x="9073173" y="996954"/>
            <a:ext cx="2171065" cy="2627298"/>
          </a:xfrm>
          <a:prstGeom prst="rect">
            <a:avLst/>
          </a:prstGeom>
        </p:spPr>
      </p:pic>
      <p:pic>
        <p:nvPicPr>
          <p:cNvPr id="9" name="Kuva 8"/>
          <p:cNvPicPr/>
          <p:nvPr/>
        </p:nvPicPr>
        <p:blipFill>
          <a:blip r:embed="rId7">
            <a:extLst>
              <a:ext uri="{28A0092B-C50C-407E-A947-70E740481C1C}">
                <a14:useLocalDpi xmlns:a14="http://schemas.microsoft.com/office/drawing/2010/main" val="0"/>
              </a:ext>
            </a:extLst>
          </a:blip>
          <a:stretch>
            <a:fillRect/>
          </a:stretch>
        </p:blipFill>
        <p:spPr>
          <a:xfrm>
            <a:off x="7762852" y="2945475"/>
            <a:ext cx="3876576" cy="2676230"/>
          </a:xfrm>
          <a:prstGeom prst="rect">
            <a:avLst/>
          </a:prstGeom>
        </p:spPr>
      </p:pic>
      <p:sp>
        <p:nvSpPr>
          <p:cNvPr id="10" name="Tekstiruutu 9"/>
          <p:cNvSpPr txBox="1"/>
          <p:nvPr/>
        </p:nvSpPr>
        <p:spPr>
          <a:xfrm>
            <a:off x="2724150" y="0"/>
            <a:ext cx="9649591" cy="1107996"/>
          </a:xfrm>
          <a:prstGeom prst="rect">
            <a:avLst/>
          </a:prstGeom>
          <a:noFill/>
        </p:spPr>
        <p:txBody>
          <a:bodyPr wrap="square" rtlCol="0">
            <a:spAutoFit/>
          </a:bodyPr>
          <a:lstStyle/>
          <a:p>
            <a:r>
              <a:rPr lang="fi-FI" sz="6600" u="sng" dirty="0" smtClean="0"/>
              <a:t>MUISTIINPANOTEKNIIKAT</a:t>
            </a:r>
            <a:endParaRPr lang="fi-FI" sz="6600" u="sng" dirty="0"/>
          </a:p>
        </p:txBody>
      </p:sp>
      <p:sp>
        <p:nvSpPr>
          <p:cNvPr id="11" name="Tekstiruutu 10"/>
          <p:cNvSpPr txBox="1"/>
          <p:nvPr/>
        </p:nvSpPr>
        <p:spPr>
          <a:xfrm rot="902752">
            <a:off x="510961" y="680235"/>
            <a:ext cx="2689391" cy="584775"/>
          </a:xfrm>
          <a:prstGeom prst="rect">
            <a:avLst/>
          </a:prstGeom>
          <a:noFill/>
        </p:spPr>
        <p:txBody>
          <a:bodyPr wrap="none" rtlCol="0">
            <a:spAutoFit/>
          </a:bodyPr>
          <a:lstStyle/>
          <a:p>
            <a:r>
              <a:rPr lang="fi-FI" sz="3200" dirty="0" smtClean="0"/>
              <a:t>AJATUSKARTTA</a:t>
            </a:r>
            <a:endParaRPr lang="fi-FI" sz="3200" dirty="0"/>
          </a:p>
        </p:txBody>
      </p:sp>
      <p:sp>
        <p:nvSpPr>
          <p:cNvPr id="12" name="Tekstiruutu 11"/>
          <p:cNvSpPr txBox="1"/>
          <p:nvPr/>
        </p:nvSpPr>
        <p:spPr>
          <a:xfrm>
            <a:off x="762000" y="3371850"/>
            <a:ext cx="2610010" cy="584775"/>
          </a:xfrm>
          <a:prstGeom prst="rect">
            <a:avLst/>
          </a:prstGeom>
          <a:noFill/>
        </p:spPr>
        <p:txBody>
          <a:bodyPr wrap="none" rtlCol="0">
            <a:spAutoFit/>
          </a:bodyPr>
          <a:lstStyle/>
          <a:p>
            <a:r>
              <a:rPr lang="fi-FI" sz="3200" dirty="0" smtClean="0"/>
              <a:t>KÄSITEKARTTA</a:t>
            </a:r>
            <a:endParaRPr lang="fi-FI" sz="3200" dirty="0"/>
          </a:p>
        </p:txBody>
      </p:sp>
      <p:sp>
        <p:nvSpPr>
          <p:cNvPr id="13" name="Tekstiruutu 12"/>
          <p:cNvSpPr txBox="1"/>
          <p:nvPr/>
        </p:nvSpPr>
        <p:spPr>
          <a:xfrm rot="20470677">
            <a:off x="3449412" y="1466195"/>
            <a:ext cx="2788327" cy="584775"/>
          </a:xfrm>
          <a:prstGeom prst="rect">
            <a:avLst/>
          </a:prstGeom>
          <a:noFill/>
        </p:spPr>
        <p:txBody>
          <a:bodyPr wrap="none" rtlCol="0">
            <a:spAutoFit/>
          </a:bodyPr>
          <a:lstStyle/>
          <a:p>
            <a:r>
              <a:rPr lang="fi-FI" sz="3200" dirty="0" smtClean="0"/>
              <a:t>POST-IT -LAPUT</a:t>
            </a:r>
            <a:endParaRPr lang="fi-FI" sz="3200" dirty="0"/>
          </a:p>
        </p:txBody>
      </p:sp>
      <p:sp>
        <p:nvSpPr>
          <p:cNvPr id="14" name="Tekstiruutu 13"/>
          <p:cNvSpPr txBox="1"/>
          <p:nvPr/>
        </p:nvSpPr>
        <p:spPr>
          <a:xfrm>
            <a:off x="4663315" y="4720830"/>
            <a:ext cx="2131945" cy="584775"/>
          </a:xfrm>
          <a:prstGeom prst="rect">
            <a:avLst/>
          </a:prstGeom>
          <a:noFill/>
        </p:spPr>
        <p:txBody>
          <a:bodyPr wrap="square" rtlCol="0">
            <a:spAutoFit/>
          </a:bodyPr>
          <a:lstStyle/>
          <a:p>
            <a:r>
              <a:rPr lang="fi-FI" sz="3200" dirty="0" smtClean="0"/>
              <a:t>MUISTIPELI</a:t>
            </a:r>
            <a:endParaRPr lang="fi-FI" sz="3200" dirty="0"/>
          </a:p>
        </p:txBody>
      </p:sp>
      <p:sp>
        <p:nvSpPr>
          <p:cNvPr id="15" name="Tekstiruutu 14"/>
          <p:cNvSpPr txBox="1"/>
          <p:nvPr/>
        </p:nvSpPr>
        <p:spPr>
          <a:xfrm>
            <a:off x="7762852" y="3009900"/>
            <a:ext cx="1781198" cy="584775"/>
          </a:xfrm>
          <a:prstGeom prst="rect">
            <a:avLst/>
          </a:prstGeom>
          <a:noFill/>
        </p:spPr>
        <p:txBody>
          <a:bodyPr wrap="square" rtlCol="0">
            <a:spAutoFit/>
          </a:bodyPr>
          <a:lstStyle/>
          <a:p>
            <a:r>
              <a:rPr lang="fi-FI" sz="3200" dirty="0" smtClean="0"/>
              <a:t>POSTERI</a:t>
            </a:r>
            <a:endParaRPr lang="fi-FI" sz="3200" dirty="0"/>
          </a:p>
        </p:txBody>
      </p:sp>
      <p:sp>
        <p:nvSpPr>
          <p:cNvPr id="17" name="Suorakulmio 16"/>
          <p:cNvSpPr/>
          <p:nvPr/>
        </p:nvSpPr>
        <p:spPr>
          <a:xfrm>
            <a:off x="10363885" y="1107996"/>
            <a:ext cx="1507913" cy="584775"/>
          </a:xfrm>
          <a:prstGeom prst="rect">
            <a:avLst/>
          </a:prstGeom>
        </p:spPr>
        <p:txBody>
          <a:bodyPr wrap="none">
            <a:spAutoFit/>
          </a:bodyPr>
          <a:lstStyle/>
          <a:p>
            <a:r>
              <a:rPr lang="fi-FI" sz="3200" dirty="0" smtClean="0"/>
              <a:t>PIIRROS</a:t>
            </a:r>
            <a:endParaRPr lang="fi-FI" sz="3200" dirty="0"/>
          </a:p>
        </p:txBody>
      </p:sp>
    </p:spTree>
    <p:extLst>
      <p:ext uri="{BB962C8B-B14F-4D97-AF65-F5344CB8AC3E}">
        <p14:creationId xmlns:p14="http://schemas.microsoft.com/office/powerpoint/2010/main" val="63753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uva 1"/>
          <p:cNvPicPr/>
          <p:nvPr/>
        </p:nvPicPr>
        <p:blipFill>
          <a:blip r:embed="rId2" cstate="print">
            <a:extLst>
              <a:ext uri="{28A0092B-C50C-407E-A947-70E740481C1C}">
                <a14:useLocalDpi xmlns:a14="http://schemas.microsoft.com/office/drawing/2010/main" val="0"/>
              </a:ext>
            </a:extLst>
          </a:blip>
          <a:stretch>
            <a:fillRect/>
          </a:stretch>
        </p:blipFill>
        <p:spPr>
          <a:xfrm>
            <a:off x="142420" y="1153358"/>
            <a:ext cx="2585939" cy="1460301"/>
          </a:xfrm>
          <a:prstGeom prst="rect">
            <a:avLst/>
          </a:prstGeom>
        </p:spPr>
      </p:pic>
      <p:pic>
        <p:nvPicPr>
          <p:cNvPr id="3" name="Kuva 2"/>
          <p:cNvPicPr/>
          <p:nvPr/>
        </p:nvPicPr>
        <p:blipFill>
          <a:blip r:embed="rId3">
            <a:extLst>
              <a:ext uri="{28A0092B-C50C-407E-A947-70E740481C1C}">
                <a14:useLocalDpi xmlns:a14="http://schemas.microsoft.com/office/drawing/2010/main" val="0"/>
              </a:ext>
            </a:extLst>
          </a:blip>
          <a:stretch>
            <a:fillRect/>
          </a:stretch>
        </p:blipFill>
        <p:spPr>
          <a:xfrm>
            <a:off x="108744" y="3198434"/>
            <a:ext cx="3258899" cy="1897441"/>
          </a:xfrm>
          <a:prstGeom prst="rect">
            <a:avLst/>
          </a:prstGeom>
        </p:spPr>
      </p:pic>
      <p:pic>
        <p:nvPicPr>
          <p:cNvPr id="4" name="Kuva 3"/>
          <p:cNvPicPr/>
          <p:nvPr/>
        </p:nvPicPr>
        <p:blipFill>
          <a:blip r:embed="rId4" cstate="print">
            <a:extLst>
              <a:ext uri="{28A0092B-C50C-407E-A947-70E740481C1C}">
                <a14:useLocalDpi xmlns:a14="http://schemas.microsoft.com/office/drawing/2010/main" val="0"/>
              </a:ext>
            </a:extLst>
          </a:blip>
          <a:stretch>
            <a:fillRect/>
          </a:stretch>
        </p:blipFill>
        <p:spPr>
          <a:xfrm>
            <a:off x="142420" y="5627848"/>
            <a:ext cx="3027639" cy="1144585"/>
          </a:xfrm>
          <a:prstGeom prst="rect">
            <a:avLst/>
          </a:prstGeom>
        </p:spPr>
      </p:pic>
      <p:pic>
        <p:nvPicPr>
          <p:cNvPr id="5" name="Kuva 4"/>
          <p:cNvPicPr/>
          <p:nvPr/>
        </p:nvPicPr>
        <p:blipFill>
          <a:blip r:embed="rId5">
            <a:extLst>
              <a:ext uri="{28A0092B-C50C-407E-A947-70E740481C1C}">
                <a14:useLocalDpi xmlns:a14="http://schemas.microsoft.com/office/drawing/2010/main" val="0"/>
              </a:ext>
            </a:extLst>
          </a:blip>
          <a:stretch>
            <a:fillRect/>
          </a:stretch>
        </p:blipFill>
        <p:spPr>
          <a:xfrm>
            <a:off x="4619542" y="1747171"/>
            <a:ext cx="2447290" cy="2317750"/>
          </a:xfrm>
          <a:prstGeom prst="rect">
            <a:avLst/>
          </a:prstGeom>
        </p:spPr>
      </p:pic>
      <p:pic>
        <p:nvPicPr>
          <p:cNvPr id="6" name="Kuva 5"/>
          <p:cNvPicPr/>
          <p:nvPr/>
        </p:nvPicPr>
        <p:blipFill>
          <a:blip r:embed="rId6">
            <a:extLst>
              <a:ext uri="{28A0092B-C50C-407E-A947-70E740481C1C}">
                <a14:useLocalDpi xmlns:a14="http://schemas.microsoft.com/office/drawing/2010/main" val="0"/>
              </a:ext>
            </a:extLst>
          </a:blip>
          <a:stretch>
            <a:fillRect/>
          </a:stretch>
        </p:blipFill>
        <p:spPr>
          <a:xfrm>
            <a:off x="4479053" y="4841257"/>
            <a:ext cx="2674222" cy="1851660"/>
          </a:xfrm>
          <a:prstGeom prst="rect">
            <a:avLst/>
          </a:prstGeom>
        </p:spPr>
      </p:pic>
      <p:pic>
        <p:nvPicPr>
          <p:cNvPr id="7" name="Kuva 6"/>
          <p:cNvPicPr/>
          <p:nvPr/>
        </p:nvPicPr>
        <p:blipFill>
          <a:blip r:embed="rId7" cstate="print">
            <a:extLst>
              <a:ext uri="{28A0092B-C50C-407E-A947-70E740481C1C}">
                <a14:useLocalDpi xmlns:a14="http://schemas.microsoft.com/office/drawing/2010/main" val="0"/>
              </a:ext>
            </a:extLst>
          </a:blip>
          <a:stretch>
            <a:fillRect/>
          </a:stretch>
        </p:blipFill>
        <p:spPr>
          <a:xfrm rot="1467561">
            <a:off x="8795221" y="1674040"/>
            <a:ext cx="2892027" cy="1876360"/>
          </a:xfrm>
          <a:prstGeom prst="rect">
            <a:avLst/>
          </a:prstGeom>
        </p:spPr>
      </p:pic>
      <p:pic>
        <p:nvPicPr>
          <p:cNvPr id="8" name="Kuva 7"/>
          <p:cNvPicPr/>
          <p:nvPr/>
        </p:nvPicPr>
        <p:blipFill>
          <a:blip r:embed="rId8">
            <a:extLst>
              <a:ext uri="{28A0092B-C50C-407E-A947-70E740481C1C}">
                <a14:useLocalDpi xmlns:a14="http://schemas.microsoft.com/office/drawing/2010/main" val="0"/>
              </a:ext>
            </a:extLst>
          </a:blip>
          <a:stretch>
            <a:fillRect/>
          </a:stretch>
        </p:blipFill>
        <p:spPr>
          <a:xfrm>
            <a:off x="8275639" y="4586763"/>
            <a:ext cx="3884930" cy="2185670"/>
          </a:xfrm>
          <a:prstGeom prst="rect">
            <a:avLst/>
          </a:prstGeom>
        </p:spPr>
      </p:pic>
      <p:sp>
        <p:nvSpPr>
          <p:cNvPr id="9" name="Tekstiruutu 8"/>
          <p:cNvSpPr txBox="1"/>
          <p:nvPr/>
        </p:nvSpPr>
        <p:spPr>
          <a:xfrm>
            <a:off x="3367644" y="45362"/>
            <a:ext cx="6186565" cy="1107996"/>
          </a:xfrm>
          <a:prstGeom prst="rect">
            <a:avLst/>
          </a:prstGeom>
          <a:noFill/>
        </p:spPr>
        <p:txBody>
          <a:bodyPr wrap="none" rtlCol="0">
            <a:spAutoFit/>
          </a:bodyPr>
          <a:lstStyle/>
          <a:p>
            <a:r>
              <a:rPr lang="fi-FI" sz="6600" u="sng" dirty="0" smtClean="0"/>
              <a:t>MUISTITEKNIIKAT</a:t>
            </a:r>
            <a:endParaRPr lang="fi-FI" sz="6600" u="sng" dirty="0"/>
          </a:p>
        </p:txBody>
      </p:sp>
      <p:sp>
        <p:nvSpPr>
          <p:cNvPr id="10" name="Tekstiruutu 9"/>
          <p:cNvSpPr txBox="1"/>
          <p:nvPr/>
        </p:nvSpPr>
        <p:spPr>
          <a:xfrm>
            <a:off x="476886" y="590550"/>
            <a:ext cx="2358708" cy="584775"/>
          </a:xfrm>
          <a:prstGeom prst="rect">
            <a:avLst/>
          </a:prstGeom>
          <a:noFill/>
        </p:spPr>
        <p:txBody>
          <a:bodyPr wrap="square" rtlCol="0">
            <a:spAutoFit/>
          </a:bodyPr>
          <a:lstStyle/>
          <a:p>
            <a:r>
              <a:rPr lang="fi-FI" sz="3200" dirty="0" smtClean="0"/>
              <a:t>LUOKITTELU</a:t>
            </a:r>
            <a:endParaRPr lang="fi-FI" sz="3200" dirty="0"/>
          </a:p>
        </p:txBody>
      </p:sp>
      <p:sp>
        <p:nvSpPr>
          <p:cNvPr id="11" name="Tekstiruutu 10"/>
          <p:cNvSpPr txBox="1"/>
          <p:nvPr/>
        </p:nvSpPr>
        <p:spPr>
          <a:xfrm>
            <a:off x="476886" y="2613659"/>
            <a:ext cx="2024080" cy="584775"/>
          </a:xfrm>
          <a:prstGeom prst="rect">
            <a:avLst/>
          </a:prstGeom>
          <a:noFill/>
        </p:spPr>
        <p:txBody>
          <a:bodyPr wrap="none" rtlCol="0">
            <a:spAutoFit/>
          </a:bodyPr>
          <a:lstStyle/>
          <a:p>
            <a:r>
              <a:rPr lang="fi-FI" sz="3200" dirty="0" smtClean="0"/>
              <a:t>JÄRJESTELY</a:t>
            </a:r>
            <a:endParaRPr lang="fi-FI" sz="3200" dirty="0"/>
          </a:p>
        </p:txBody>
      </p:sp>
      <p:sp>
        <p:nvSpPr>
          <p:cNvPr id="12" name="Tekstiruutu 11"/>
          <p:cNvSpPr txBox="1"/>
          <p:nvPr/>
        </p:nvSpPr>
        <p:spPr>
          <a:xfrm>
            <a:off x="476886" y="5095875"/>
            <a:ext cx="2640726" cy="584775"/>
          </a:xfrm>
          <a:prstGeom prst="rect">
            <a:avLst/>
          </a:prstGeom>
          <a:noFill/>
        </p:spPr>
        <p:txBody>
          <a:bodyPr wrap="square" rtlCol="0">
            <a:spAutoFit/>
          </a:bodyPr>
          <a:lstStyle/>
          <a:p>
            <a:r>
              <a:rPr lang="fi-FI" sz="3200" dirty="0" smtClean="0"/>
              <a:t>RYHMITTELY</a:t>
            </a:r>
            <a:endParaRPr lang="fi-FI" sz="3200" dirty="0"/>
          </a:p>
        </p:txBody>
      </p:sp>
      <p:sp>
        <p:nvSpPr>
          <p:cNvPr id="14" name="Suorakulmio 13"/>
          <p:cNvSpPr/>
          <p:nvPr/>
        </p:nvSpPr>
        <p:spPr>
          <a:xfrm>
            <a:off x="4543426" y="1253609"/>
            <a:ext cx="2338536" cy="584775"/>
          </a:xfrm>
          <a:prstGeom prst="rect">
            <a:avLst/>
          </a:prstGeom>
        </p:spPr>
        <p:txBody>
          <a:bodyPr wrap="square">
            <a:spAutoFit/>
          </a:bodyPr>
          <a:lstStyle/>
          <a:p>
            <a:r>
              <a:rPr lang="fi-FI" sz="3200" dirty="0" smtClean="0"/>
              <a:t>MIELIKUVAT</a:t>
            </a:r>
            <a:endParaRPr lang="fi-FI" sz="3200" dirty="0"/>
          </a:p>
        </p:txBody>
      </p:sp>
      <p:sp>
        <p:nvSpPr>
          <p:cNvPr id="15" name="Tekstiruutu 14"/>
          <p:cNvSpPr txBox="1"/>
          <p:nvPr/>
        </p:nvSpPr>
        <p:spPr>
          <a:xfrm>
            <a:off x="4344320" y="4238425"/>
            <a:ext cx="3045193" cy="584775"/>
          </a:xfrm>
          <a:prstGeom prst="rect">
            <a:avLst/>
          </a:prstGeom>
          <a:noFill/>
        </p:spPr>
        <p:txBody>
          <a:bodyPr wrap="none" rtlCol="0">
            <a:spAutoFit/>
          </a:bodyPr>
          <a:lstStyle/>
          <a:p>
            <a:r>
              <a:rPr lang="fi-FI" sz="3200" dirty="0" smtClean="0"/>
              <a:t>MUISTISÄÄNNÖT</a:t>
            </a:r>
            <a:endParaRPr lang="fi-FI" sz="3200" dirty="0"/>
          </a:p>
        </p:txBody>
      </p:sp>
      <p:sp>
        <p:nvSpPr>
          <p:cNvPr id="16" name="Tekstiruutu 15"/>
          <p:cNvSpPr txBox="1"/>
          <p:nvPr/>
        </p:nvSpPr>
        <p:spPr>
          <a:xfrm rot="1450352">
            <a:off x="9377769" y="1017378"/>
            <a:ext cx="2934192" cy="584775"/>
          </a:xfrm>
          <a:prstGeom prst="rect">
            <a:avLst/>
          </a:prstGeom>
          <a:noFill/>
        </p:spPr>
        <p:txBody>
          <a:bodyPr wrap="square" rtlCol="0">
            <a:spAutoFit/>
          </a:bodyPr>
          <a:lstStyle/>
          <a:p>
            <a:r>
              <a:rPr lang="fi-FI" sz="3200" dirty="0" smtClean="0"/>
              <a:t>MUISTIPALATSI</a:t>
            </a:r>
            <a:endParaRPr lang="fi-FI" sz="3200" dirty="0"/>
          </a:p>
        </p:txBody>
      </p:sp>
      <p:sp>
        <p:nvSpPr>
          <p:cNvPr id="17" name="Tekstiruutu 16"/>
          <p:cNvSpPr txBox="1"/>
          <p:nvPr/>
        </p:nvSpPr>
        <p:spPr>
          <a:xfrm>
            <a:off x="8162925" y="4147154"/>
            <a:ext cx="4437477" cy="461665"/>
          </a:xfrm>
          <a:prstGeom prst="rect">
            <a:avLst/>
          </a:prstGeom>
          <a:noFill/>
        </p:spPr>
        <p:txBody>
          <a:bodyPr wrap="square" rtlCol="0">
            <a:spAutoFit/>
          </a:bodyPr>
          <a:lstStyle/>
          <a:p>
            <a:r>
              <a:rPr lang="fi-FI" sz="2400" dirty="0" smtClean="0"/>
              <a:t>LORUT, RÄPIT, RIIMIT JA RUNOT</a:t>
            </a:r>
            <a:endParaRPr lang="fi-FI" sz="2400" dirty="0"/>
          </a:p>
        </p:txBody>
      </p:sp>
    </p:spTree>
    <p:extLst>
      <p:ext uri="{BB962C8B-B14F-4D97-AF65-F5344CB8AC3E}">
        <p14:creationId xmlns:p14="http://schemas.microsoft.com/office/powerpoint/2010/main" val="2016978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Kuva 2"/>
          <p:cNvPicPr/>
          <p:nvPr/>
        </p:nvPicPr>
        <p:blipFill>
          <a:blip r:embed="rId2" cstate="print">
            <a:extLst>
              <a:ext uri="{28A0092B-C50C-407E-A947-70E740481C1C}">
                <a14:useLocalDpi xmlns:a14="http://schemas.microsoft.com/office/drawing/2010/main" val="0"/>
              </a:ext>
            </a:extLst>
          </a:blip>
          <a:stretch>
            <a:fillRect/>
          </a:stretch>
        </p:blipFill>
        <p:spPr>
          <a:xfrm>
            <a:off x="219075" y="3346301"/>
            <a:ext cx="3453879" cy="3006874"/>
          </a:xfrm>
          <a:prstGeom prst="rect">
            <a:avLst/>
          </a:prstGeom>
        </p:spPr>
      </p:pic>
      <p:pic>
        <p:nvPicPr>
          <p:cNvPr id="4" name="Kuva 3"/>
          <p:cNvPicPr/>
          <p:nvPr/>
        </p:nvPicPr>
        <p:blipFill>
          <a:blip r:embed="rId3">
            <a:extLst>
              <a:ext uri="{28A0092B-C50C-407E-A947-70E740481C1C}">
                <a14:useLocalDpi xmlns:a14="http://schemas.microsoft.com/office/drawing/2010/main" val="0"/>
              </a:ext>
            </a:extLst>
          </a:blip>
          <a:stretch>
            <a:fillRect/>
          </a:stretch>
        </p:blipFill>
        <p:spPr>
          <a:xfrm>
            <a:off x="7391400" y="4495800"/>
            <a:ext cx="4454786" cy="2254178"/>
          </a:xfrm>
          <a:prstGeom prst="rect">
            <a:avLst/>
          </a:prstGeom>
        </p:spPr>
      </p:pic>
      <p:sp>
        <p:nvSpPr>
          <p:cNvPr id="10" name="Tekstiruutu 9"/>
          <p:cNvSpPr txBox="1"/>
          <p:nvPr/>
        </p:nvSpPr>
        <p:spPr>
          <a:xfrm>
            <a:off x="146269" y="1206706"/>
            <a:ext cx="3175358" cy="2062103"/>
          </a:xfrm>
          <a:prstGeom prst="rect">
            <a:avLst/>
          </a:prstGeom>
          <a:noFill/>
        </p:spPr>
        <p:txBody>
          <a:bodyPr wrap="square" rtlCol="0">
            <a:spAutoFit/>
          </a:bodyPr>
          <a:lstStyle/>
          <a:p>
            <a:endParaRPr lang="fi-FI" sz="2400" dirty="0" smtClean="0"/>
          </a:p>
          <a:p>
            <a:endParaRPr lang="fi-FI" sz="2400" dirty="0"/>
          </a:p>
          <a:p>
            <a:endParaRPr lang="fi-FI" sz="2400" dirty="0" smtClean="0"/>
          </a:p>
          <a:p>
            <a:endParaRPr lang="fi-FI" sz="2400" dirty="0"/>
          </a:p>
          <a:p>
            <a:r>
              <a:rPr lang="fi-FI" sz="3200" dirty="0" smtClean="0"/>
              <a:t>TEKSTIN SILMÄILY</a:t>
            </a:r>
            <a:endParaRPr lang="fi-FI" sz="3200" dirty="0"/>
          </a:p>
        </p:txBody>
      </p:sp>
      <p:sp>
        <p:nvSpPr>
          <p:cNvPr id="11" name="Tekstiruutu 10"/>
          <p:cNvSpPr txBox="1"/>
          <p:nvPr/>
        </p:nvSpPr>
        <p:spPr>
          <a:xfrm>
            <a:off x="146269" y="-193677"/>
            <a:ext cx="10074056" cy="1107996"/>
          </a:xfrm>
          <a:prstGeom prst="rect">
            <a:avLst/>
          </a:prstGeom>
          <a:noFill/>
        </p:spPr>
        <p:txBody>
          <a:bodyPr wrap="square" rtlCol="0">
            <a:spAutoFit/>
          </a:bodyPr>
          <a:lstStyle/>
          <a:p>
            <a:r>
              <a:rPr lang="fi-FI" sz="6600" u="sng" dirty="0" smtClean="0"/>
              <a:t>LUKUTEKNIIKAT, </a:t>
            </a:r>
            <a:r>
              <a:rPr lang="fi-FI" sz="4000" u="sng" dirty="0" smtClean="0"/>
              <a:t>ENNEN LUKEMISTA </a:t>
            </a:r>
            <a:r>
              <a:rPr lang="fi-FI" sz="6600" u="sng" dirty="0" smtClean="0"/>
              <a:t> </a:t>
            </a:r>
            <a:endParaRPr lang="fi-FI" sz="6600" u="sng" dirty="0"/>
          </a:p>
        </p:txBody>
      </p:sp>
      <p:sp>
        <p:nvSpPr>
          <p:cNvPr id="13" name="Tekstiruutu 12"/>
          <p:cNvSpPr txBox="1"/>
          <p:nvPr/>
        </p:nvSpPr>
        <p:spPr>
          <a:xfrm>
            <a:off x="7239000" y="3362325"/>
            <a:ext cx="4867275" cy="1077218"/>
          </a:xfrm>
          <a:prstGeom prst="rect">
            <a:avLst/>
          </a:prstGeom>
          <a:noFill/>
        </p:spPr>
        <p:txBody>
          <a:bodyPr wrap="square" rtlCol="0">
            <a:spAutoFit/>
          </a:bodyPr>
          <a:lstStyle/>
          <a:p>
            <a:endParaRPr lang="fi-FI" sz="3200" dirty="0" smtClean="0"/>
          </a:p>
          <a:p>
            <a:r>
              <a:rPr lang="fi-FI" sz="3200" dirty="0" smtClean="0"/>
              <a:t>TAULUKOIDEN LUKEMINEN</a:t>
            </a:r>
            <a:endParaRPr lang="fi-FI" sz="3200" dirty="0"/>
          </a:p>
        </p:txBody>
      </p:sp>
      <p:pic>
        <p:nvPicPr>
          <p:cNvPr id="14" name="Kuva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99037">
            <a:off x="3988630" y="1659158"/>
            <a:ext cx="3553108" cy="2482279"/>
          </a:xfrm>
          <a:prstGeom prst="rect">
            <a:avLst/>
          </a:prstGeom>
        </p:spPr>
      </p:pic>
      <p:sp>
        <p:nvSpPr>
          <p:cNvPr id="16" name="Tekstiruutu 15"/>
          <p:cNvSpPr txBox="1"/>
          <p:nvPr/>
        </p:nvSpPr>
        <p:spPr>
          <a:xfrm rot="19240506">
            <a:off x="3060776" y="1837922"/>
            <a:ext cx="2612315" cy="584775"/>
          </a:xfrm>
          <a:prstGeom prst="rect">
            <a:avLst/>
          </a:prstGeom>
          <a:noFill/>
        </p:spPr>
        <p:txBody>
          <a:bodyPr wrap="square" rtlCol="0">
            <a:spAutoFit/>
          </a:bodyPr>
          <a:lstStyle/>
          <a:p>
            <a:r>
              <a:rPr lang="fi-FI" sz="2400" dirty="0" smtClean="0"/>
              <a:t>  </a:t>
            </a:r>
            <a:r>
              <a:rPr lang="fi-FI" sz="3200" dirty="0" smtClean="0"/>
              <a:t>AIEMPI TIETO</a:t>
            </a:r>
            <a:endParaRPr lang="fi-FI" sz="3200" dirty="0"/>
          </a:p>
        </p:txBody>
      </p:sp>
      <p:pic>
        <p:nvPicPr>
          <p:cNvPr id="17" name="Kuva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1960" y="1409162"/>
            <a:ext cx="2816643" cy="2074340"/>
          </a:xfrm>
          <a:prstGeom prst="rect">
            <a:avLst/>
          </a:prstGeom>
        </p:spPr>
      </p:pic>
      <p:sp>
        <p:nvSpPr>
          <p:cNvPr id="18" name="Tekstiruutu 17"/>
          <p:cNvSpPr txBox="1"/>
          <p:nvPr/>
        </p:nvSpPr>
        <p:spPr>
          <a:xfrm>
            <a:off x="8821960" y="914319"/>
            <a:ext cx="3284315" cy="584775"/>
          </a:xfrm>
          <a:prstGeom prst="rect">
            <a:avLst/>
          </a:prstGeom>
          <a:noFill/>
        </p:spPr>
        <p:txBody>
          <a:bodyPr wrap="square" rtlCol="0">
            <a:spAutoFit/>
          </a:bodyPr>
          <a:lstStyle/>
          <a:p>
            <a:r>
              <a:rPr lang="fi-FI" sz="3200" dirty="0" smtClean="0"/>
              <a:t>KUVAT JA OTSIKOT </a:t>
            </a:r>
            <a:endParaRPr lang="fi-FI" sz="3200" dirty="0"/>
          </a:p>
        </p:txBody>
      </p:sp>
    </p:spTree>
    <p:extLst>
      <p:ext uri="{BB962C8B-B14F-4D97-AF65-F5344CB8AC3E}">
        <p14:creationId xmlns:p14="http://schemas.microsoft.com/office/powerpoint/2010/main" val="3656719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Kuva 2"/>
          <p:cNvPicPr/>
          <p:nvPr/>
        </p:nvPicPr>
        <p:blipFill>
          <a:blip r:embed="rId2" cstate="print">
            <a:extLst>
              <a:ext uri="{28A0092B-C50C-407E-A947-70E740481C1C}">
                <a14:useLocalDpi xmlns:a14="http://schemas.microsoft.com/office/drawing/2010/main" val="0"/>
              </a:ext>
            </a:extLst>
          </a:blip>
          <a:stretch>
            <a:fillRect/>
          </a:stretch>
        </p:blipFill>
        <p:spPr>
          <a:xfrm>
            <a:off x="205706" y="1382325"/>
            <a:ext cx="4135755" cy="1463040"/>
          </a:xfrm>
          <a:prstGeom prst="rect">
            <a:avLst/>
          </a:prstGeom>
        </p:spPr>
      </p:pic>
      <p:pic>
        <p:nvPicPr>
          <p:cNvPr id="4" name="Kuva 3"/>
          <p:cNvPicPr/>
          <p:nvPr/>
        </p:nvPicPr>
        <p:blipFill>
          <a:blip r:embed="rId3" cstate="print">
            <a:extLst>
              <a:ext uri="{28A0092B-C50C-407E-A947-70E740481C1C}">
                <a14:useLocalDpi xmlns:a14="http://schemas.microsoft.com/office/drawing/2010/main" val="0"/>
              </a:ext>
            </a:extLst>
          </a:blip>
          <a:stretch>
            <a:fillRect/>
          </a:stretch>
        </p:blipFill>
        <p:spPr>
          <a:xfrm>
            <a:off x="146042" y="3478174"/>
            <a:ext cx="4048125" cy="3190874"/>
          </a:xfrm>
          <a:prstGeom prst="rect">
            <a:avLst/>
          </a:prstGeom>
        </p:spPr>
      </p:pic>
      <p:pic>
        <p:nvPicPr>
          <p:cNvPr id="5" name="Kuva 4"/>
          <p:cNvPicPr/>
          <p:nvPr/>
        </p:nvPicPr>
        <p:blipFill>
          <a:blip r:embed="rId4" cstate="print">
            <a:extLst>
              <a:ext uri="{28A0092B-C50C-407E-A947-70E740481C1C}">
                <a14:useLocalDpi xmlns:a14="http://schemas.microsoft.com/office/drawing/2010/main" val="0"/>
              </a:ext>
            </a:extLst>
          </a:blip>
          <a:stretch>
            <a:fillRect/>
          </a:stretch>
        </p:blipFill>
        <p:spPr>
          <a:xfrm>
            <a:off x="8833852" y="3875397"/>
            <a:ext cx="3358148" cy="2759722"/>
          </a:xfrm>
          <a:prstGeom prst="rect">
            <a:avLst/>
          </a:prstGeom>
        </p:spPr>
      </p:pic>
      <p:pic>
        <p:nvPicPr>
          <p:cNvPr id="6" name="Kuva 5"/>
          <p:cNvPicPr/>
          <p:nvPr/>
        </p:nvPicPr>
        <p:blipFill>
          <a:blip r:embed="rId5">
            <a:extLst>
              <a:ext uri="{28A0092B-C50C-407E-A947-70E740481C1C}">
                <a14:useLocalDpi xmlns:a14="http://schemas.microsoft.com/office/drawing/2010/main" val="0"/>
              </a:ext>
            </a:extLst>
          </a:blip>
          <a:stretch>
            <a:fillRect/>
          </a:stretch>
        </p:blipFill>
        <p:spPr>
          <a:xfrm>
            <a:off x="8681177" y="1691877"/>
            <a:ext cx="3363187" cy="1153488"/>
          </a:xfrm>
          <a:prstGeom prst="rect">
            <a:avLst/>
          </a:prstGeom>
        </p:spPr>
      </p:pic>
      <p:pic>
        <p:nvPicPr>
          <p:cNvPr id="7" name="Kuva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056" y="3601127"/>
            <a:ext cx="3635907" cy="2423938"/>
          </a:xfrm>
          <a:prstGeom prst="rect">
            <a:avLst/>
          </a:prstGeom>
        </p:spPr>
      </p:pic>
      <p:sp>
        <p:nvSpPr>
          <p:cNvPr id="8" name="Suorakulmio 7"/>
          <p:cNvSpPr/>
          <p:nvPr/>
        </p:nvSpPr>
        <p:spPr>
          <a:xfrm>
            <a:off x="146042" y="-90153"/>
            <a:ext cx="11898322" cy="1107996"/>
          </a:xfrm>
          <a:prstGeom prst="rect">
            <a:avLst/>
          </a:prstGeom>
        </p:spPr>
        <p:txBody>
          <a:bodyPr wrap="square">
            <a:spAutoFit/>
          </a:bodyPr>
          <a:lstStyle/>
          <a:p>
            <a:r>
              <a:rPr lang="fi-FI" sz="6600" u="sng" dirty="0" smtClean="0"/>
              <a:t>LUKUTEKNIIKAT, </a:t>
            </a:r>
            <a:r>
              <a:rPr lang="fi-FI" sz="4000" u="sng" dirty="0" smtClean="0"/>
              <a:t>LUKEMISEN AIKANA</a:t>
            </a:r>
            <a:endParaRPr lang="fi-FI" sz="4000" u="sng" dirty="0"/>
          </a:p>
        </p:txBody>
      </p:sp>
      <p:sp>
        <p:nvSpPr>
          <p:cNvPr id="9" name="Tekstiruutu 8"/>
          <p:cNvSpPr txBox="1"/>
          <p:nvPr/>
        </p:nvSpPr>
        <p:spPr>
          <a:xfrm>
            <a:off x="4696056" y="2047875"/>
            <a:ext cx="6361610" cy="1384995"/>
          </a:xfrm>
          <a:prstGeom prst="rect">
            <a:avLst/>
          </a:prstGeom>
          <a:noFill/>
        </p:spPr>
        <p:txBody>
          <a:bodyPr wrap="square" rtlCol="0">
            <a:spAutoFit/>
          </a:bodyPr>
          <a:lstStyle/>
          <a:p>
            <a:endParaRPr lang="fi-FI" sz="2800" dirty="0" smtClean="0"/>
          </a:p>
          <a:p>
            <a:endParaRPr lang="fi-FI" sz="2800" dirty="0"/>
          </a:p>
          <a:p>
            <a:r>
              <a:rPr lang="fi-FI" sz="2800" dirty="0" smtClean="0"/>
              <a:t>ALLEVIIVAUKSET JA NUMEROINNIT</a:t>
            </a:r>
            <a:endParaRPr lang="fi-FI" sz="2800" dirty="0"/>
          </a:p>
        </p:txBody>
      </p:sp>
      <p:sp>
        <p:nvSpPr>
          <p:cNvPr id="10" name="Tekstiruutu 9"/>
          <p:cNvSpPr txBox="1"/>
          <p:nvPr/>
        </p:nvSpPr>
        <p:spPr>
          <a:xfrm>
            <a:off x="8681177" y="1017843"/>
            <a:ext cx="3236683" cy="584775"/>
          </a:xfrm>
          <a:prstGeom prst="rect">
            <a:avLst/>
          </a:prstGeom>
          <a:noFill/>
        </p:spPr>
        <p:txBody>
          <a:bodyPr wrap="square" rtlCol="0">
            <a:spAutoFit/>
          </a:bodyPr>
          <a:lstStyle/>
          <a:p>
            <a:r>
              <a:rPr lang="fi-FI" sz="3200" dirty="0" smtClean="0"/>
              <a:t>AVAINSANAT</a:t>
            </a:r>
            <a:endParaRPr lang="fi-FI" sz="3200" dirty="0"/>
          </a:p>
        </p:txBody>
      </p:sp>
    </p:spTree>
    <p:extLst>
      <p:ext uri="{BB962C8B-B14F-4D97-AF65-F5344CB8AC3E}">
        <p14:creationId xmlns:p14="http://schemas.microsoft.com/office/powerpoint/2010/main" val="427147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Kuva 3" descr="Tähdet, Muotojen, Keltainen, Kahden Hengen Huone, Joulu"/>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3918">
            <a:off x="4908761" y="4514850"/>
            <a:ext cx="1486535" cy="1620401"/>
          </a:xfrm>
          <a:prstGeom prst="rect">
            <a:avLst/>
          </a:prstGeom>
          <a:noFill/>
          <a:ln>
            <a:noFill/>
          </a:ln>
        </p:spPr>
      </p:pic>
      <p:sp>
        <p:nvSpPr>
          <p:cNvPr id="5" name="Tekstiruutu 4"/>
          <p:cNvSpPr txBox="1"/>
          <p:nvPr/>
        </p:nvSpPr>
        <p:spPr>
          <a:xfrm>
            <a:off x="5848350" y="4257675"/>
            <a:ext cx="702372" cy="369332"/>
          </a:xfrm>
          <a:prstGeom prst="rect">
            <a:avLst/>
          </a:prstGeom>
          <a:noFill/>
        </p:spPr>
        <p:txBody>
          <a:bodyPr wrap="none" rtlCol="0">
            <a:spAutoFit/>
          </a:bodyPr>
          <a:lstStyle/>
          <a:p>
            <a:r>
              <a:rPr lang="fi-FI" dirty="0" smtClean="0"/>
              <a:t>KUKA</a:t>
            </a:r>
            <a:endParaRPr lang="fi-FI" dirty="0"/>
          </a:p>
        </p:txBody>
      </p:sp>
      <p:sp>
        <p:nvSpPr>
          <p:cNvPr id="6" name="Tekstiruutu 5"/>
          <p:cNvSpPr txBox="1"/>
          <p:nvPr/>
        </p:nvSpPr>
        <p:spPr>
          <a:xfrm>
            <a:off x="6505575" y="5097462"/>
            <a:ext cx="666786" cy="369332"/>
          </a:xfrm>
          <a:prstGeom prst="rect">
            <a:avLst/>
          </a:prstGeom>
          <a:noFill/>
        </p:spPr>
        <p:txBody>
          <a:bodyPr wrap="none" rtlCol="0">
            <a:spAutoFit/>
          </a:bodyPr>
          <a:lstStyle/>
          <a:p>
            <a:r>
              <a:rPr lang="fi-FI" dirty="0" smtClean="0"/>
              <a:t>MITÄ</a:t>
            </a:r>
            <a:endParaRPr lang="fi-FI" dirty="0"/>
          </a:p>
        </p:txBody>
      </p:sp>
      <p:sp>
        <p:nvSpPr>
          <p:cNvPr id="7" name="Tekstiruutu 6"/>
          <p:cNvSpPr txBox="1"/>
          <p:nvPr/>
        </p:nvSpPr>
        <p:spPr>
          <a:xfrm>
            <a:off x="5848350" y="6086475"/>
            <a:ext cx="782522" cy="369332"/>
          </a:xfrm>
          <a:prstGeom prst="rect">
            <a:avLst/>
          </a:prstGeom>
          <a:noFill/>
        </p:spPr>
        <p:txBody>
          <a:bodyPr wrap="none" rtlCol="0">
            <a:spAutoFit/>
          </a:bodyPr>
          <a:lstStyle/>
          <a:p>
            <a:r>
              <a:rPr lang="fi-FI" dirty="0" smtClean="0"/>
              <a:t>MISSÄ</a:t>
            </a:r>
            <a:endParaRPr lang="fi-FI" dirty="0"/>
          </a:p>
        </p:txBody>
      </p:sp>
      <p:sp>
        <p:nvSpPr>
          <p:cNvPr id="8" name="Tekstiruutu 7"/>
          <p:cNvSpPr txBox="1"/>
          <p:nvPr/>
        </p:nvSpPr>
        <p:spPr>
          <a:xfrm>
            <a:off x="3933825" y="5686425"/>
            <a:ext cx="1693967" cy="369332"/>
          </a:xfrm>
          <a:prstGeom prst="rect">
            <a:avLst/>
          </a:prstGeom>
          <a:noFill/>
        </p:spPr>
        <p:txBody>
          <a:bodyPr wrap="square" rtlCol="0">
            <a:spAutoFit/>
          </a:bodyPr>
          <a:lstStyle/>
          <a:p>
            <a:r>
              <a:rPr lang="fi-FI" dirty="0" smtClean="0"/>
              <a:t>MILLOIN</a:t>
            </a:r>
            <a:endParaRPr lang="fi-FI" dirty="0"/>
          </a:p>
        </p:txBody>
      </p:sp>
      <p:sp>
        <p:nvSpPr>
          <p:cNvPr id="9" name="Tekstiruutu 8"/>
          <p:cNvSpPr txBox="1"/>
          <p:nvPr/>
        </p:nvSpPr>
        <p:spPr>
          <a:xfrm>
            <a:off x="4210050" y="4627007"/>
            <a:ext cx="721223" cy="369332"/>
          </a:xfrm>
          <a:prstGeom prst="rect">
            <a:avLst/>
          </a:prstGeom>
          <a:noFill/>
        </p:spPr>
        <p:txBody>
          <a:bodyPr wrap="none" rtlCol="0">
            <a:spAutoFit/>
          </a:bodyPr>
          <a:lstStyle/>
          <a:p>
            <a:r>
              <a:rPr lang="fi-FI" dirty="0" smtClean="0"/>
              <a:t>MIKSI</a:t>
            </a:r>
            <a:endParaRPr lang="fi-FI" dirty="0"/>
          </a:p>
        </p:txBody>
      </p:sp>
      <p:sp>
        <p:nvSpPr>
          <p:cNvPr id="10" name="Tekstiruutu 9"/>
          <p:cNvSpPr txBox="1"/>
          <p:nvPr/>
        </p:nvSpPr>
        <p:spPr>
          <a:xfrm>
            <a:off x="4490927" y="3633064"/>
            <a:ext cx="2190023" cy="584775"/>
          </a:xfrm>
          <a:prstGeom prst="rect">
            <a:avLst/>
          </a:prstGeom>
          <a:noFill/>
        </p:spPr>
        <p:txBody>
          <a:bodyPr wrap="none" rtlCol="0">
            <a:spAutoFit/>
          </a:bodyPr>
          <a:lstStyle/>
          <a:p>
            <a:r>
              <a:rPr lang="fi-FI" sz="3200" dirty="0" smtClean="0"/>
              <a:t>TÄHTIMALLI</a:t>
            </a:r>
            <a:endParaRPr lang="fi-FI" sz="3200" dirty="0"/>
          </a:p>
        </p:txBody>
      </p:sp>
      <p:sp>
        <p:nvSpPr>
          <p:cNvPr id="11" name="Tekstiruutu 10"/>
          <p:cNvSpPr txBox="1"/>
          <p:nvPr/>
        </p:nvSpPr>
        <p:spPr>
          <a:xfrm>
            <a:off x="95250" y="353387"/>
            <a:ext cx="10907783" cy="1107996"/>
          </a:xfrm>
          <a:prstGeom prst="rect">
            <a:avLst/>
          </a:prstGeom>
          <a:noFill/>
        </p:spPr>
        <p:txBody>
          <a:bodyPr wrap="square" rtlCol="0">
            <a:spAutoFit/>
          </a:bodyPr>
          <a:lstStyle/>
          <a:p>
            <a:r>
              <a:rPr lang="fi-FI" sz="6600" u="sng" dirty="0" smtClean="0"/>
              <a:t>LUKUTEKNIIKAT</a:t>
            </a:r>
            <a:r>
              <a:rPr lang="fi-FI" sz="4000" u="sng" dirty="0" smtClean="0"/>
              <a:t>, LUKEMISEN JÄLKEEN</a:t>
            </a:r>
            <a:endParaRPr lang="fi-FI" sz="4000" u="sng" dirty="0"/>
          </a:p>
        </p:txBody>
      </p:sp>
      <p:pic>
        <p:nvPicPr>
          <p:cNvPr id="12" name="Kuva 11"/>
          <p:cNvPicPr/>
          <p:nvPr/>
        </p:nvPicPr>
        <p:blipFill>
          <a:blip r:embed="rId3">
            <a:extLst>
              <a:ext uri="{28A0092B-C50C-407E-A947-70E740481C1C}">
                <a14:useLocalDpi xmlns:a14="http://schemas.microsoft.com/office/drawing/2010/main" val="0"/>
              </a:ext>
            </a:extLst>
          </a:blip>
          <a:stretch>
            <a:fillRect/>
          </a:stretch>
        </p:blipFill>
        <p:spPr>
          <a:xfrm>
            <a:off x="199735" y="2951442"/>
            <a:ext cx="3629273" cy="2973107"/>
          </a:xfrm>
          <a:prstGeom prst="rect">
            <a:avLst/>
          </a:prstGeom>
        </p:spPr>
      </p:pic>
      <p:pic>
        <p:nvPicPr>
          <p:cNvPr id="13" name="Kuva 12"/>
          <p:cNvPicPr/>
          <p:nvPr/>
        </p:nvPicPr>
        <p:blipFill>
          <a:blip r:embed="rId4">
            <a:extLst>
              <a:ext uri="{28A0092B-C50C-407E-A947-70E740481C1C}">
                <a14:useLocalDpi xmlns:a14="http://schemas.microsoft.com/office/drawing/2010/main" val="0"/>
              </a:ext>
            </a:extLst>
          </a:blip>
          <a:stretch>
            <a:fillRect/>
          </a:stretch>
        </p:blipFill>
        <p:spPr>
          <a:xfrm>
            <a:off x="7834280" y="2295739"/>
            <a:ext cx="3954306" cy="3898489"/>
          </a:xfrm>
          <a:prstGeom prst="rect">
            <a:avLst/>
          </a:prstGeom>
        </p:spPr>
      </p:pic>
      <p:sp>
        <p:nvSpPr>
          <p:cNvPr id="14" name="Tekstiruutu 13"/>
          <p:cNvSpPr txBox="1"/>
          <p:nvPr/>
        </p:nvSpPr>
        <p:spPr>
          <a:xfrm>
            <a:off x="233251" y="2151469"/>
            <a:ext cx="4408611" cy="584775"/>
          </a:xfrm>
          <a:prstGeom prst="rect">
            <a:avLst/>
          </a:prstGeom>
          <a:noFill/>
        </p:spPr>
        <p:txBody>
          <a:bodyPr wrap="square" rtlCol="0">
            <a:spAutoFit/>
          </a:bodyPr>
          <a:lstStyle/>
          <a:p>
            <a:r>
              <a:rPr lang="fi-FI" sz="3200" dirty="0" smtClean="0"/>
              <a:t>LUKUSTRATEGIAT</a:t>
            </a:r>
            <a:endParaRPr lang="fi-FI" sz="3200" dirty="0"/>
          </a:p>
        </p:txBody>
      </p:sp>
      <p:sp>
        <p:nvSpPr>
          <p:cNvPr id="15" name="Tekstiruutu 14"/>
          <p:cNvSpPr txBox="1"/>
          <p:nvPr/>
        </p:nvSpPr>
        <p:spPr>
          <a:xfrm>
            <a:off x="7781925" y="1638300"/>
            <a:ext cx="5127333" cy="584775"/>
          </a:xfrm>
          <a:prstGeom prst="rect">
            <a:avLst/>
          </a:prstGeom>
          <a:noFill/>
        </p:spPr>
        <p:txBody>
          <a:bodyPr wrap="square" rtlCol="0">
            <a:spAutoFit/>
          </a:bodyPr>
          <a:lstStyle/>
          <a:p>
            <a:r>
              <a:rPr lang="fi-FI" sz="3200" dirty="0" smtClean="0"/>
              <a:t>TEKSTIN TIIVISTÄMINEN</a:t>
            </a:r>
            <a:endParaRPr lang="fi-FI" sz="3200" dirty="0"/>
          </a:p>
        </p:txBody>
      </p:sp>
    </p:spTree>
    <p:extLst>
      <p:ext uri="{BB962C8B-B14F-4D97-AF65-F5344CB8AC3E}">
        <p14:creationId xmlns:p14="http://schemas.microsoft.com/office/powerpoint/2010/main" val="1700689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 y="94891"/>
            <a:ext cx="12361652" cy="6858000"/>
          </a:xfrm>
          <a:prstGeom prst="rect">
            <a:avLst/>
          </a:prstGeom>
        </p:spPr>
      </p:pic>
    </p:spTree>
    <p:extLst>
      <p:ext uri="{BB962C8B-B14F-4D97-AF65-F5344CB8AC3E}">
        <p14:creationId xmlns:p14="http://schemas.microsoft.com/office/powerpoint/2010/main" val="2439323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IPPO-työkirjat: laaja ja </a:t>
            </a:r>
            <a:r>
              <a:rPr lang="fi-FI" b="1" dirty="0" smtClean="0"/>
              <a:t>suppea</a:t>
            </a:r>
            <a:endParaRPr lang="fi-FI" b="1" dirty="0"/>
          </a:p>
        </p:txBody>
      </p:sp>
      <p:sp>
        <p:nvSpPr>
          <p:cNvPr id="3" name="Sisällön paikkamerkki 2"/>
          <p:cNvSpPr>
            <a:spLocks noGrp="1"/>
          </p:cNvSpPr>
          <p:nvPr>
            <p:ph idx="1"/>
          </p:nvPr>
        </p:nvSpPr>
        <p:spPr>
          <a:xfrm>
            <a:off x="838200" y="1825625"/>
            <a:ext cx="10515600" cy="4810126"/>
          </a:xfrm>
        </p:spPr>
        <p:txBody>
          <a:bodyPr/>
          <a:lstStyle/>
          <a:p>
            <a:r>
              <a:rPr lang="fi-FI" dirty="0" err="1" smtClean="0"/>
              <a:t>Ippo</a:t>
            </a:r>
            <a:r>
              <a:rPr lang="fi-FI" dirty="0" smtClean="0"/>
              <a:t>-työkirjan </a:t>
            </a:r>
            <a:r>
              <a:rPr lang="fi-FI" dirty="0" smtClean="0"/>
              <a:t>läpikäyminen ja tehtäviin tutustuminen </a:t>
            </a:r>
            <a:endParaRPr lang="fi-FI" dirty="0" smtClean="0"/>
          </a:p>
          <a:p>
            <a:pPr marL="0" lvl="0" indent="0" eaLnBrk="0" fontAlgn="base" hangingPunct="0">
              <a:lnSpc>
                <a:spcPct val="100000"/>
              </a:lnSpc>
              <a:spcBef>
                <a:spcPct val="0"/>
              </a:spcBef>
              <a:spcAft>
                <a:spcPct val="0"/>
              </a:spcAft>
              <a:buNone/>
            </a:pPr>
            <a:r>
              <a:rPr lang="fi-FI" altLang="fi-FI" sz="2000" b="1" dirty="0" smtClean="0">
                <a:latin typeface="Lucida Handwriting" panose="03010101010101010101" pitchFamily="66" charset="0"/>
                <a:ea typeface="Calibri" panose="020F0502020204030204" pitchFamily="34" charset="0"/>
                <a:cs typeface="Times New Roman" panose="02020603050405020304" pitchFamily="18" charset="0"/>
              </a:rPr>
              <a:t>_________________________________________________________________________________</a:t>
            </a:r>
          </a:p>
          <a:p>
            <a:pPr marL="0" lvl="0" indent="0" algn="ctr" eaLnBrk="0" fontAlgn="base" hangingPunct="0">
              <a:lnSpc>
                <a:spcPct val="100000"/>
              </a:lnSpc>
              <a:spcBef>
                <a:spcPct val="0"/>
              </a:spcBef>
              <a:spcAft>
                <a:spcPct val="0"/>
              </a:spcAft>
              <a:buNone/>
            </a:pPr>
            <a:r>
              <a:rPr lang="fi-FI" altLang="fi-FI" b="1" dirty="0" smtClean="0">
                <a:latin typeface="Lucida Handwriting" panose="03010101010101010101" pitchFamily="66" charset="0"/>
                <a:ea typeface="Calibri" panose="020F0502020204030204" pitchFamily="34" charset="0"/>
                <a:cs typeface="Times New Roman" panose="02020603050405020304" pitchFamily="18" charset="0"/>
              </a:rPr>
              <a:t>IPPO- KIRJA</a:t>
            </a:r>
            <a:endParaRPr lang="fi-FI" altLang="fi-FI" dirty="0"/>
          </a:p>
          <a:p>
            <a:pPr marL="0" lvl="0" indent="0" eaLnBrk="0" fontAlgn="base" hangingPunct="0">
              <a:lnSpc>
                <a:spcPct val="100000"/>
              </a:lnSpc>
              <a:spcBef>
                <a:spcPct val="0"/>
              </a:spcBef>
              <a:spcAft>
                <a:spcPct val="0"/>
              </a:spcAft>
              <a:buNone/>
            </a:pPr>
            <a:r>
              <a:rPr lang="fi-FI" altLang="fi-FI" sz="1200" dirty="0" smtClean="0">
                <a:latin typeface="Verdana" panose="020B0604030504040204" pitchFamily="34" charset="0"/>
                <a:ea typeface="Calibri" panose="020F0502020204030204" pitchFamily="34" charset="0"/>
                <a:cs typeface="Times New Roman" panose="02020603050405020304" pitchFamily="18" charset="0"/>
              </a:rPr>
              <a:t>                                                                          </a:t>
            </a:r>
            <a:endParaRPr lang="fi-FI" altLang="fi-FI" sz="1200" dirty="0"/>
          </a:p>
          <a:p>
            <a:pPr marL="0" lvl="0" indent="0" eaLnBrk="0" fontAlgn="base" hangingPunct="0">
              <a:lnSpc>
                <a:spcPct val="100000"/>
              </a:lnSpc>
              <a:spcBef>
                <a:spcPct val="0"/>
              </a:spcBef>
              <a:spcAft>
                <a:spcPct val="0"/>
              </a:spcAft>
              <a:buNone/>
            </a:pPr>
            <a:endParaRPr lang="fi-FI" altLang="fi-FI" sz="4000" dirty="0">
              <a:latin typeface="Arial" panose="020B0604020202020204" pitchFamily="34" charset="0"/>
            </a:endParaRPr>
          </a:p>
          <a:p>
            <a:endParaRPr lang="fi-FI" b="1" dirty="0" smtClean="0"/>
          </a:p>
          <a:p>
            <a:endParaRPr lang="fi-FI" dirty="0"/>
          </a:p>
          <a:p>
            <a:endParaRPr lang="fi-FI" dirty="0"/>
          </a:p>
        </p:txBody>
      </p:sp>
      <p:pic>
        <p:nvPicPr>
          <p:cNvPr id="1039" name="Kuva 1" descr="Macintosh HD:Users:jossu:Desktop:IPPO:IPPO_hahmot:Ippo_png:iloin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808" y="3346424"/>
            <a:ext cx="821833" cy="7620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Kuva 2" descr="Macintosh HD:Users:jossu:Desktop:IPPO:IPPO_hahmot:Ippo_png:el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0813" y="3269493"/>
            <a:ext cx="1156055" cy="743392"/>
          </a:xfrm>
          <a:prstGeom prst="rect">
            <a:avLst/>
          </a:prstGeom>
          <a:noFill/>
          <a:extLst>
            <a:ext uri="{909E8E84-426E-40DD-AFC4-6F175D3DCCD1}">
              <a14:hiddenFill xmlns:a14="http://schemas.microsoft.com/office/drawing/2010/main">
                <a:solidFill>
                  <a:srgbClr val="FFFFFF"/>
                </a:solidFill>
              </a14:hiddenFill>
            </a:ext>
          </a:extLst>
        </p:spPr>
      </p:pic>
      <p:pic>
        <p:nvPicPr>
          <p:cNvPr id="1037" name="Kuva 3" descr="Macintosh HD:Users:jossu:Desktop:IPPO:IPPO_hahmot:Ippo_png:peli_minecraf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0987" y="3123306"/>
            <a:ext cx="766793" cy="984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Kuva 5" descr="Macintosh HD:Users:jossu:Desktop:IPPO:IPPO_hahmot:Ippo_png:es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0000" y="4124715"/>
            <a:ext cx="973544" cy="659047"/>
          </a:xfrm>
          <a:prstGeom prst="rect">
            <a:avLst/>
          </a:prstGeom>
          <a:noFill/>
          <a:extLst>
            <a:ext uri="{909E8E84-426E-40DD-AFC4-6F175D3DCCD1}">
              <a14:hiddenFill xmlns:a14="http://schemas.microsoft.com/office/drawing/2010/main">
                <a:solidFill>
                  <a:srgbClr val="FFFFFF"/>
                </a:solidFill>
              </a14:hiddenFill>
            </a:ext>
          </a:extLst>
        </p:spPr>
      </p:pic>
      <p:pic>
        <p:nvPicPr>
          <p:cNvPr id="1035" name="Kuva 6" descr="Macintosh HD:Users:jossu:Desktop:IPPO:IPPO_hahmot:Ippo_png:rohke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4036" y="4745037"/>
            <a:ext cx="1044576" cy="7513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Kuva 7" descr="Macintosh HD:Users:jossu:Desktop:IPPO:IPPO_hahmot:Ippo_png:ruok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6344" y="4766038"/>
            <a:ext cx="978427" cy="665098"/>
          </a:xfrm>
          <a:prstGeom prst="rect">
            <a:avLst/>
          </a:prstGeom>
          <a:noFill/>
          <a:extLst>
            <a:ext uri="{909E8E84-426E-40DD-AFC4-6F175D3DCCD1}">
              <a14:hiddenFill xmlns:a14="http://schemas.microsoft.com/office/drawing/2010/main">
                <a:solidFill>
                  <a:srgbClr val="FFFFFF"/>
                </a:solidFill>
              </a14:hiddenFill>
            </a:ext>
          </a:extLst>
        </p:spPr>
      </p:pic>
      <p:pic>
        <p:nvPicPr>
          <p:cNvPr id="1033" name="Kuva 9" descr="Macintosh HD:Users:jossu:Desktop:IPPO:IPPO_hahmot:Ippo_png:vaat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6350"/>
            <a:ext cx="16922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Kuva 8" descr="Macintosh HD:Users:jossu:Desktop:IPPO:IPPO_hahmot:Ippo_png:jalkapall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302750"/>
            <a:ext cx="14255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Kuva 10" descr="Macintosh HD:Users:jossu:Desktop:IPPO:IPPO_hahmot:Ippo_png:var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179050"/>
            <a:ext cx="10445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Kuva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1169650"/>
            <a:ext cx="1096963"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Kuva 26" descr="jeng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2328525"/>
            <a:ext cx="1249363" cy="1058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3387388"/>
            <a:ext cx="1189038" cy="1311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Kuva 27" descr="sup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4698663"/>
            <a:ext cx="19812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Sisällön paikkamerkki 4"/>
          <p:cNvPicPr>
            <a:picLocks noGrp="1"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971838"/>
            <a:ext cx="1096963" cy="14636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Kuva 4" descr="Macintosh HD:Users:jossu:Desktop:IPPO:IPPO_hahmot:Ippo_png:satukirja_v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7435513"/>
            <a:ext cx="1379538"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7"/>
          <p:cNvSpPr>
            <a:spLocks noChangeArrowheads="1"/>
          </p:cNvSpPr>
          <p:nvPr/>
        </p:nvSpPr>
        <p:spPr bwMode="auto">
          <a:xfrm>
            <a:off x="0" y="1630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6" name="Rectangle 18"/>
          <p:cNvSpPr>
            <a:spLocks noChangeArrowheads="1"/>
          </p:cNvSpPr>
          <p:nvPr/>
        </p:nvSpPr>
        <p:spPr bwMode="auto">
          <a:xfrm>
            <a:off x="0" y="2680658"/>
            <a:ext cx="14350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9"/>
          <p:cNvSpPr>
            <a:spLocks noChangeArrowheads="1"/>
          </p:cNvSpPr>
          <p:nvPr/>
        </p:nvSpPr>
        <p:spPr bwMode="auto">
          <a:xfrm>
            <a:off x="0" y="4152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Rectangle 20"/>
          <p:cNvSpPr>
            <a:spLocks noChangeArrowheads="1"/>
          </p:cNvSpPr>
          <p:nvPr/>
        </p:nvSpPr>
        <p:spPr bwMode="auto">
          <a:xfrm>
            <a:off x="0" y="8845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9" name="Rectangle 21"/>
          <p:cNvSpPr>
            <a:spLocks noChangeArrowheads="1"/>
          </p:cNvSpPr>
          <p:nvPr/>
        </p:nvSpPr>
        <p:spPr bwMode="auto">
          <a:xfrm>
            <a:off x="0" y="10179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0" name="Rectangle 22"/>
          <p:cNvSpPr>
            <a:spLocks noChangeArrowheads="1"/>
          </p:cNvSpPr>
          <p:nvPr/>
        </p:nvSpPr>
        <p:spPr bwMode="auto">
          <a:xfrm>
            <a:off x="0" y="11169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1" name="Rectangle 23"/>
          <p:cNvSpPr>
            <a:spLocks noChangeArrowheads="1"/>
          </p:cNvSpPr>
          <p:nvPr/>
        </p:nvSpPr>
        <p:spPr bwMode="auto">
          <a:xfrm>
            <a:off x="0" y="12328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2" name="Rectangle 24"/>
          <p:cNvSpPr>
            <a:spLocks noChangeArrowheads="1"/>
          </p:cNvSpPr>
          <p:nvPr/>
        </p:nvSpPr>
        <p:spPr bwMode="auto">
          <a:xfrm>
            <a:off x="0" y="13387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3" name="Rectangle 25"/>
          <p:cNvSpPr>
            <a:spLocks noChangeArrowheads="1"/>
          </p:cNvSpPr>
          <p:nvPr/>
        </p:nvSpPr>
        <p:spPr bwMode="auto">
          <a:xfrm>
            <a:off x="0" y="14698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4" name="Rectangle 26"/>
          <p:cNvSpPr>
            <a:spLocks noChangeArrowheads="1"/>
          </p:cNvSpPr>
          <p:nvPr/>
        </p:nvSpPr>
        <p:spPr bwMode="auto">
          <a:xfrm>
            <a:off x="0" y="15971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pic>
        <p:nvPicPr>
          <p:cNvPr id="32" name="Kuva 31" descr="Macintosh HD:Users:jossu:Desktop:IPPO:IPPO_hahmot:Ippo_png:jalkapallo.pn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22185" y="4750115"/>
            <a:ext cx="995045" cy="762000"/>
          </a:xfrm>
          <a:prstGeom prst="rect">
            <a:avLst/>
          </a:prstGeom>
          <a:noFill/>
          <a:ln>
            <a:noFill/>
          </a:ln>
        </p:spPr>
      </p:pic>
      <p:pic>
        <p:nvPicPr>
          <p:cNvPr id="33" name="Kuva 32" descr="Macintosh HD:Users:jossu:Desktop:IPPO:IPPO_hahmot:Ippo_png:vari.pn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55819" y="5628180"/>
            <a:ext cx="797725" cy="690563"/>
          </a:xfrm>
          <a:prstGeom prst="rect">
            <a:avLst/>
          </a:prstGeom>
          <a:noFill/>
          <a:ln>
            <a:noFill/>
          </a:ln>
        </p:spPr>
      </p:pic>
      <p:pic>
        <p:nvPicPr>
          <p:cNvPr id="38" name="Kuva 37" descr="Macintosh HD:Users:jossu:Desktop:IPPO:IPPO_hahmot:Ippo_png:satukirja_v2.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33030" y="4036562"/>
            <a:ext cx="879238" cy="835355"/>
          </a:xfrm>
          <a:prstGeom prst="rect">
            <a:avLst/>
          </a:prstGeom>
          <a:noFill/>
          <a:ln>
            <a:noFill/>
          </a:ln>
        </p:spPr>
      </p:pic>
      <p:pic>
        <p:nvPicPr>
          <p:cNvPr id="40" name="Kuva 39" descr="Macintosh HD:Users:jossu:Desktop:IPPO:IPPO_hahmot:Ippo_png:vaate.pn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49056" y="5688856"/>
            <a:ext cx="1188001" cy="721109"/>
          </a:xfrm>
          <a:prstGeom prst="rect">
            <a:avLst/>
          </a:prstGeom>
          <a:noFill/>
          <a:ln>
            <a:noFill/>
          </a:ln>
        </p:spPr>
      </p:pic>
    </p:spTree>
    <p:extLst>
      <p:ext uri="{BB962C8B-B14F-4D97-AF65-F5344CB8AC3E}">
        <p14:creationId xmlns:p14="http://schemas.microsoft.com/office/powerpoint/2010/main" val="2425548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Oppimispäiväkirja: Ippo ja minä</a:t>
            </a:r>
            <a:br>
              <a:rPr lang="fi-FI" dirty="0" smtClean="0"/>
            </a:br>
            <a:r>
              <a:rPr lang="fi-FI" dirty="0" smtClean="0"/>
              <a:t>- vain palautteen avulla voi kehittyä</a:t>
            </a:r>
            <a:endParaRPr lang="fi-FI" dirty="0"/>
          </a:p>
        </p:txBody>
      </p:sp>
      <p:sp>
        <p:nvSpPr>
          <p:cNvPr id="3" name="Sisällön paikkamerkki 2"/>
          <p:cNvSpPr>
            <a:spLocks noGrp="1"/>
          </p:cNvSpPr>
          <p:nvPr>
            <p:ph idx="1"/>
          </p:nvPr>
        </p:nvSpPr>
        <p:spPr/>
        <p:txBody>
          <a:bodyPr/>
          <a:lstStyle/>
          <a:p>
            <a:r>
              <a:rPr lang="fi-FI" dirty="0" smtClean="0"/>
              <a:t>Paperiversio</a:t>
            </a:r>
          </a:p>
          <a:p>
            <a:r>
              <a:rPr lang="fi-FI" dirty="0" smtClean="0"/>
              <a:t>Sähköinen versio luotuna esimerkiksi </a:t>
            </a:r>
            <a:r>
              <a:rPr lang="fi-FI" dirty="0" err="1" smtClean="0"/>
              <a:t>Peda.nettiin</a:t>
            </a:r>
            <a:endParaRPr lang="fi-FI" dirty="0" smtClean="0"/>
          </a:p>
          <a:p>
            <a:endParaRPr lang="fi-FI" dirty="0" smtClean="0"/>
          </a:p>
          <a:p>
            <a:r>
              <a:rPr lang="fi-FI" dirty="0" smtClean="0"/>
              <a:t>Oppilaiden vahvuuskortit, joissa vanhemmat ovat mukana</a:t>
            </a:r>
            <a:endParaRPr lang="fi-FI" dirty="0"/>
          </a:p>
          <a:p>
            <a:pPr marL="0" indent="0">
              <a:buNone/>
            </a:pPr>
            <a:r>
              <a:rPr lang="fi-FI" dirty="0" smtClean="0"/>
              <a:t>Kortissa vanhemmat nimeävät lapsensa lempiasioita, kuvailevat lapsensa luonteenpiirteitä ja sitä, miten nämä luonteenpiirteet/vahvuudet näkyvät lapsessa.</a:t>
            </a:r>
          </a:p>
          <a:p>
            <a:pPr marL="0" indent="0">
              <a:buNone/>
            </a:pPr>
            <a:endParaRPr lang="fi-FI" dirty="0"/>
          </a:p>
        </p:txBody>
      </p:sp>
      <p:pic>
        <p:nvPicPr>
          <p:cNvPr id="4" name="Kuva 3" descr="Macintosh HD:Users:jossu:Desktop:IPPO:IPPO_hahmot:Ippo_png:peli_minecraf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8772" y="365125"/>
            <a:ext cx="2618237"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61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 ja vertaisarviointi </a:t>
            </a:r>
            <a:r>
              <a:rPr lang="fi-FI" sz="1600" dirty="0" smtClean="0"/>
              <a:t>Lähde: </a:t>
            </a:r>
            <a:r>
              <a:rPr lang="fi-FI" sz="1600" dirty="0"/>
              <a:t>Karoliina Kilponen, Reetta Nyman ja Kaisa </a:t>
            </a:r>
            <a:r>
              <a:rPr lang="fi-FI" sz="1600" dirty="0" smtClean="0"/>
              <a:t>Tukia</a:t>
            </a:r>
            <a:endParaRPr lang="fi-FI" sz="1600" dirty="0"/>
          </a:p>
        </p:txBody>
      </p:sp>
      <p:pic>
        <p:nvPicPr>
          <p:cNvPr id="4" name="Sisällön paikkamerkki 3" descr="C:\Users\Kivekas_J\AppData\Local\Microsoft\Windows\Temporary Internet Files\Content.Outlook\XE8QDU04\itse- ja vertaisarvioinnin nelikenttä.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2946" y="1345721"/>
            <a:ext cx="6464737" cy="5322498"/>
          </a:xfrm>
          <a:prstGeom prst="rect">
            <a:avLst/>
          </a:prstGeom>
          <a:noFill/>
          <a:ln>
            <a:noFill/>
          </a:ln>
        </p:spPr>
      </p:pic>
    </p:spTree>
    <p:extLst>
      <p:ext uri="{BB962C8B-B14F-4D97-AF65-F5344CB8AC3E}">
        <p14:creationId xmlns:p14="http://schemas.microsoft.com/office/powerpoint/2010/main" val="384281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1066860"/>
          </a:xfrm>
        </p:spPr>
        <p:txBody>
          <a:bodyPr/>
          <a:lstStyle/>
          <a:p>
            <a:r>
              <a:rPr lang="fi-FI" dirty="0" smtClean="0"/>
              <a:t>Esimerkkejä arvioinnin apukysymyksistä:</a:t>
            </a:r>
            <a:endParaRPr lang="fi-FI" dirty="0"/>
          </a:p>
        </p:txBody>
      </p:sp>
      <p:sp>
        <p:nvSpPr>
          <p:cNvPr id="3" name="Sisällön paikkamerkki 2"/>
          <p:cNvSpPr>
            <a:spLocks noGrp="1"/>
          </p:cNvSpPr>
          <p:nvPr>
            <p:ph idx="1"/>
          </p:nvPr>
        </p:nvSpPr>
        <p:spPr/>
        <p:txBody>
          <a:bodyPr>
            <a:normAutofit fontScale="92500"/>
          </a:bodyPr>
          <a:lstStyle/>
          <a:p>
            <a:r>
              <a:rPr lang="fi-FI" sz="2400" dirty="0" smtClean="0"/>
              <a:t>Miksi tehtävä tehtiin?</a:t>
            </a:r>
          </a:p>
          <a:p>
            <a:r>
              <a:rPr lang="fi-FI" sz="2400" dirty="0" smtClean="0"/>
              <a:t>Miten aloitit työskentelyn?</a:t>
            </a:r>
          </a:p>
          <a:p>
            <a:r>
              <a:rPr lang="fi-FI" sz="2400" dirty="0" smtClean="0"/>
              <a:t>Ymmärsitkö heti alussa, mitä pitää tehdä ja miksi?</a:t>
            </a:r>
          </a:p>
          <a:p>
            <a:r>
              <a:rPr lang="fi-FI" sz="2400" dirty="0" smtClean="0"/>
              <a:t>Kenen kanssa työskentelit tehtävän aikana?</a:t>
            </a:r>
          </a:p>
          <a:p>
            <a:r>
              <a:rPr lang="fi-FI" sz="2400" dirty="0" smtClean="0"/>
              <a:t>Mikä oli vaikeaa?</a:t>
            </a:r>
          </a:p>
          <a:p>
            <a:r>
              <a:rPr lang="fi-FI" sz="2400" dirty="0" smtClean="0"/>
              <a:t>Missä onnistuit?</a:t>
            </a:r>
          </a:p>
          <a:p>
            <a:r>
              <a:rPr lang="fi-FI" sz="2400" dirty="0" smtClean="0"/>
              <a:t>Mikä ei onnistunut? Jos tehtävä tehtäisiin uudelleen, tekisitkö toisin?</a:t>
            </a:r>
          </a:p>
          <a:p>
            <a:r>
              <a:rPr lang="fi-FI" sz="2400" dirty="0" smtClean="0"/>
              <a:t>Oletko tyytyväinen toiminnastasi tehtävässä?</a:t>
            </a:r>
          </a:p>
          <a:p>
            <a:pPr marL="0" indent="0">
              <a:buNone/>
            </a:pPr>
            <a:r>
              <a:rPr lang="fi-FI" dirty="0" smtClean="0"/>
              <a:t>Lopputulos usein paranee, jos saman asian tekee useamman kerran. Lisäksi lopputulosta edistää, jos tietää tarkasti </a:t>
            </a:r>
            <a:r>
              <a:rPr lang="fi-FI" b="1" dirty="0" smtClean="0"/>
              <a:t>tavoitteet</a:t>
            </a:r>
            <a:r>
              <a:rPr lang="fi-FI" dirty="0" smtClean="0"/>
              <a:t> ja mitä on tekemässä.</a:t>
            </a:r>
            <a:endParaRPr lang="fi-FI" dirty="0"/>
          </a:p>
          <a:p>
            <a:pPr marL="0" indent="0">
              <a:buNone/>
            </a:pPr>
            <a:endParaRPr lang="fi-FI" dirty="0" smtClean="0"/>
          </a:p>
          <a:p>
            <a:endParaRPr lang="fi-FI" dirty="0" smtClean="0"/>
          </a:p>
          <a:p>
            <a:endParaRPr lang="fi-FI" dirty="0" smtClean="0"/>
          </a:p>
          <a:p>
            <a:endParaRPr lang="fi-FI" dirty="0"/>
          </a:p>
        </p:txBody>
      </p:sp>
      <p:pic>
        <p:nvPicPr>
          <p:cNvPr id="4" name="Sisällön paikkamerkki 5"/>
          <p:cNvPicPr/>
          <p:nvPr/>
        </p:nvPicPr>
        <p:blipFill>
          <a:blip r:embed="rId2"/>
          <a:stretch>
            <a:fillRect/>
          </a:stretch>
        </p:blipFill>
        <p:spPr>
          <a:xfrm>
            <a:off x="9868620" y="1526874"/>
            <a:ext cx="1897810" cy="2044461"/>
          </a:xfrm>
          <a:prstGeom prst="rect">
            <a:avLst/>
          </a:prstGeom>
        </p:spPr>
      </p:pic>
    </p:spTree>
    <p:extLst>
      <p:ext uri="{BB962C8B-B14F-4D97-AF65-F5344CB8AC3E}">
        <p14:creationId xmlns:p14="http://schemas.microsoft.com/office/powerpoint/2010/main" val="433110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 palautteen antamiseen</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Oma työ ryhmän arvioitavaksi (aluksi myönteistä palautetta ja lopuksi rakentavaa palautetta)</a:t>
            </a:r>
          </a:p>
          <a:p>
            <a:r>
              <a:rPr lang="fi-FI" dirty="0" smtClean="0"/>
              <a:t>Jokainen oppilas on vuorollaan kehuttavana. Kehuminen on tavattoman tärkeää!</a:t>
            </a:r>
          </a:p>
          <a:p>
            <a:r>
              <a:rPr lang="fi-FI" dirty="0" smtClean="0"/>
              <a:t>Palautetta voivat antaa myös koti tai toisen luokan oppilaat. Kodin kannustus on ensiarvoisen tärkeää!</a:t>
            </a:r>
          </a:p>
          <a:p>
            <a:r>
              <a:rPr lang="fi-FI" dirty="0" smtClean="0"/>
              <a:t>Henkilökohtainen ja työskentelyyn liittyvä palaute ovat erilaisia, keskityttävä jälkimmäiseen</a:t>
            </a:r>
          </a:p>
          <a:p>
            <a:pPr marL="0" indent="0">
              <a:buNone/>
            </a:pPr>
            <a:r>
              <a:rPr lang="fi-FI" dirty="0" smtClean="0"/>
              <a:t>Projekteissa kannattaa muistaa aina myös väliarviointi</a:t>
            </a:r>
          </a:p>
          <a:p>
            <a:pPr marL="0" indent="0">
              <a:buNone/>
            </a:pPr>
            <a:endParaRPr lang="fi-FI" dirty="0">
              <a:solidFill>
                <a:srgbClr val="FF0000"/>
              </a:solidFill>
            </a:endParaRPr>
          </a:p>
          <a:p>
            <a:pPr marL="0" indent="0">
              <a:buNone/>
            </a:pPr>
            <a:r>
              <a:rPr lang="fi-FI" dirty="0" smtClean="0">
                <a:solidFill>
                  <a:srgbClr val="FF0000"/>
                </a:solidFill>
              </a:rPr>
              <a:t>Tehokkaimman </a:t>
            </a:r>
            <a:r>
              <a:rPr lang="fi-FI" dirty="0">
                <a:solidFill>
                  <a:srgbClr val="FF0000"/>
                </a:solidFill>
              </a:rPr>
              <a:t>ja heikoimman suoritustapani valinta ja </a:t>
            </a:r>
            <a:r>
              <a:rPr lang="fi-FI" dirty="0" smtClean="0">
                <a:solidFill>
                  <a:srgbClr val="FF0000"/>
                </a:solidFill>
              </a:rPr>
              <a:t>perustelut</a:t>
            </a:r>
            <a:endParaRPr lang="fi-FI" dirty="0">
              <a:solidFill>
                <a:srgbClr val="FF0000"/>
              </a:solidFill>
            </a:endParaRPr>
          </a:p>
          <a:p>
            <a:endParaRPr lang="fi-FI" dirty="0" smtClean="0"/>
          </a:p>
          <a:p>
            <a:endParaRPr lang="fi-FI" dirty="0"/>
          </a:p>
          <a:p>
            <a:endParaRPr lang="fi-FI" dirty="0" smtClean="0"/>
          </a:p>
          <a:p>
            <a:pPr marL="0" indent="0">
              <a:buNone/>
            </a:pPr>
            <a:endParaRPr lang="fi-FI" dirty="0"/>
          </a:p>
        </p:txBody>
      </p:sp>
      <p:pic>
        <p:nvPicPr>
          <p:cNvPr id="4" name="Sisällön paikkamerkki 7"/>
          <p:cNvPicPr/>
          <p:nvPr/>
        </p:nvPicPr>
        <p:blipFill>
          <a:blip r:embed="rId2"/>
          <a:srcRect l="-32577" r="-32577"/>
          <a:stretch>
            <a:fillRect/>
          </a:stretch>
        </p:blipFill>
        <p:spPr>
          <a:xfrm>
            <a:off x="10163175" y="64639"/>
            <a:ext cx="1962150" cy="1693518"/>
          </a:xfrm>
          <a:prstGeom prst="rect">
            <a:avLst/>
          </a:prstGeom>
        </p:spPr>
      </p:pic>
    </p:spTree>
    <p:extLst>
      <p:ext uri="{BB962C8B-B14F-4D97-AF65-F5344CB8AC3E}">
        <p14:creationId xmlns:p14="http://schemas.microsoft.com/office/powerpoint/2010/main" val="1609451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Ippo käytännössä</a:t>
            </a:r>
            <a:r>
              <a:rPr lang="fi-FI" dirty="0" smtClean="0"/>
              <a:t/>
            </a:r>
            <a:br>
              <a:rPr lang="fi-FI" dirty="0" smtClean="0"/>
            </a:br>
            <a:r>
              <a:rPr lang="fi-FI" dirty="0" smtClean="0"/>
              <a:t>Miten sovellan </a:t>
            </a:r>
            <a:r>
              <a:rPr lang="fi-FI" dirty="0" err="1" smtClean="0"/>
              <a:t>Ippoa</a:t>
            </a:r>
            <a:r>
              <a:rPr lang="fi-FI" dirty="0" smtClean="0"/>
              <a:t> omassa työssäni?</a:t>
            </a:r>
            <a:endParaRPr lang="fi-FI" dirty="0"/>
          </a:p>
        </p:txBody>
      </p:sp>
      <p:sp>
        <p:nvSpPr>
          <p:cNvPr id="3" name="Sisällön paikkamerkki 2"/>
          <p:cNvSpPr>
            <a:spLocks noGrp="1"/>
          </p:cNvSpPr>
          <p:nvPr>
            <p:ph idx="1"/>
          </p:nvPr>
        </p:nvSpPr>
        <p:spPr/>
        <p:txBody>
          <a:bodyPr/>
          <a:lstStyle/>
          <a:p>
            <a:pPr marL="0" indent="0">
              <a:buNone/>
            </a:pPr>
            <a:endParaRPr lang="fi-FI" dirty="0"/>
          </a:p>
          <a:p>
            <a:pPr>
              <a:buFontTx/>
              <a:buChar char="-"/>
            </a:pPr>
            <a:r>
              <a:rPr lang="fi-FI" dirty="0" smtClean="0"/>
              <a:t>Ippo omina tunteinaan tai monialaisina oppimiskokonaisuuksina</a:t>
            </a:r>
          </a:p>
          <a:p>
            <a:pPr>
              <a:buFontTx/>
              <a:buChar char="-"/>
            </a:pPr>
            <a:r>
              <a:rPr lang="fi-FI" dirty="0" err="1" smtClean="0"/>
              <a:t>Ippotaidot</a:t>
            </a:r>
            <a:r>
              <a:rPr lang="fi-FI" dirty="0" smtClean="0"/>
              <a:t> osana oppiaineen opetusta</a:t>
            </a:r>
          </a:p>
          <a:p>
            <a:pPr>
              <a:buFontTx/>
              <a:buChar char="-"/>
            </a:pPr>
            <a:r>
              <a:rPr lang="fi-FI" dirty="0" smtClean="0"/>
              <a:t>Ippo osana laaja-alaisen osaamisen taitoja</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882" y="3329268"/>
            <a:ext cx="3503095" cy="3405008"/>
          </a:xfrm>
          <a:prstGeom prst="rect">
            <a:avLst/>
          </a:prstGeom>
        </p:spPr>
      </p:pic>
    </p:spTree>
    <p:extLst>
      <p:ext uri="{BB962C8B-B14F-4D97-AF65-F5344CB8AC3E}">
        <p14:creationId xmlns:p14="http://schemas.microsoft.com/office/powerpoint/2010/main" val="2727264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OPETTAJAN HUONEENTAULUT</a:t>
            </a:r>
            <a:br>
              <a:rPr lang="fi-FI" dirty="0" smtClean="0"/>
            </a:br>
            <a:r>
              <a:rPr lang="fi-FI" sz="1800" dirty="0" smtClean="0"/>
              <a:t>Lähde: Juho </a:t>
            </a:r>
            <a:r>
              <a:rPr lang="fi-FI" sz="1800" dirty="0" err="1" smtClean="0"/>
              <a:t>Norrena</a:t>
            </a:r>
            <a:r>
              <a:rPr lang="fi-FI" sz="1800" dirty="0" smtClean="0"/>
              <a:t> (2016) Laaja-alainen osaaminen käytäntöön</a:t>
            </a:r>
            <a:endParaRPr lang="fi-FI" sz="1800" dirty="0"/>
          </a:p>
        </p:txBody>
      </p:sp>
      <p:sp>
        <p:nvSpPr>
          <p:cNvPr id="3" name="Sisällön paikkamerkki 2"/>
          <p:cNvSpPr>
            <a:spLocks noGrp="1"/>
          </p:cNvSpPr>
          <p:nvPr>
            <p:ph sz="half" idx="1"/>
          </p:nvPr>
        </p:nvSpPr>
        <p:spPr/>
        <p:txBody>
          <a:bodyPr>
            <a:normAutofit fontScale="62500" lnSpcReduction="20000"/>
          </a:bodyPr>
          <a:lstStyle/>
          <a:p>
            <a:r>
              <a:rPr lang="fi-FI" dirty="0"/>
              <a:t>K</a:t>
            </a:r>
            <a:r>
              <a:rPr lang="fi-FI" dirty="0" smtClean="0"/>
              <a:t>ehu ja kannusta!</a:t>
            </a:r>
          </a:p>
          <a:p>
            <a:r>
              <a:rPr lang="fi-FI" dirty="0" smtClean="0"/>
              <a:t>Kuuntele oppilasta!</a:t>
            </a:r>
          </a:p>
          <a:p>
            <a:r>
              <a:rPr lang="fi-FI" dirty="0" smtClean="0"/>
              <a:t>Suosi avoimia kysymyksiä ja tehtävänantoja!</a:t>
            </a:r>
          </a:p>
          <a:p>
            <a:r>
              <a:rPr lang="fi-FI" dirty="0" smtClean="0"/>
              <a:t>Anna oppimisen tapahtua ilman sinua!</a:t>
            </a:r>
          </a:p>
          <a:p>
            <a:r>
              <a:rPr lang="fi-FI" dirty="0" smtClean="0"/>
              <a:t>Heittäydy itsekin oppijaksi!</a:t>
            </a:r>
          </a:p>
          <a:p>
            <a:r>
              <a:rPr lang="fi-FI" dirty="0" smtClean="0"/>
              <a:t>Korosta onnistumisia virheiden sijaan!</a:t>
            </a:r>
          </a:p>
          <a:p>
            <a:r>
              <a:rPr lang="fi-FI" dirty="0" smtClean="0"/>
              <a:t>Kohtele oppilaita yksilöinä!</a:t>
            </a:r>
          </a:p>
          <a:p>
            <a:r>
              <a:rPr lang="fi-FI" dirty="0" smtClean="0"/>
              <a:t>Teen tavoitteet näkyviksi!</a:t>
            </a:r>
          </a:p>
          <a:p>
            <a:r>
              <a:rPr lang="fi-FI" dirty="0" smtClean="0"/>
              <a:t>Älä kiirehdi!</a:t>
            </a:r>
          </a:p>
          <a:p>
            <a:r>
              <a:rPr lang="fi-FI" dirty="0" smtClean="0"/>
              <a:t>Kunnioita erilaisia oppimisen tapoja!</a:t>
            </a:r>
          </a:p>
          <a:p>
            <a:r>
              <a:rPr lang="fi-FI" dirty="0" smtClean="0"/>
              <a:t>Älä tyrmää villejäkään ideoita!</a:t>
            </a:r>
          </a:p>
          <a:p>
            <a:r>
              <a:rPr lang="fi-FI" dirty="0" smtClean="0"/>
              <a:t>Anna keskustelulle tilaa ja aikaa!</a:t>
            </a:r>
            <a:endParaRPr lang="fi-FI" dirty="0"/>
          </a:p>
        </p:txBody>
      </p:sp>
      <p:sp>
        <p:nvSpPr>
          <p:cNvPr id="5" name="Sisällön paikkamerkki 4"/>
          <p:cNvSpPr>
            <a:spLocks noGrp="1"/>
          </p:cNvSpPr>
          <p:nvPr>
            <p:ph sz="half" idx="2"/>
          </p:nvPr>
        </p:nvSpPr>
        <p:spPr/>
        <p:txBody>
          <a:bodyPr>
            <a:normAutofit fontScale="62500" lnSpcReduction="20000"/>
          </a:bodyPr>
          <a:lstStyle/>
          <a:p>
            <a:r>
              <a:rPr lang="fi-FI" dirty="0" smtClean="0"/>
              <a:t>Älä opeta lasta silloin, kun lapsi on väsynyt tai nälkäinen.</a:t>
            </a:r>
          </a:p>
          <a:p>
            <a:r>
              <a:rPr lang="fi-FI" dirty="0" smtClean="0"/>
              <a:t>Aloita tarkistamalla, osaako lapsi käsitteet.</a:t>
            </a:r>
          </a:p>
          <a:p>
            <a:r>
              <a:rPr lang="fi-FI" dirty="0" smtClean="0"/>
              <a:t>Aloita aina jollakin, mitä lapsi jo osaa.</a:t>
            </a:r>
          </a:p>
          <a:p>
            <a:r>
              <a:rPr lang="fi-FI" dirty="0" smtClean="0"/>
              <a:t>Älä oleta, että lapsi osaa, vaan varmista se.</a:t>
            </a:r>
          </a:p>
          <a:p>
            <a:r>
              <a:rPr lang="fi-FI" dirty="0" smtClean="0"/>
              <a:t>Ota huomioon lapsen tausta ja kiinnostuksen kohteet.</a:t>
            </a:r>
          </a:p>
          <a:p>
            <a:r>
              <a:rPr lang="fi-FI" dirty="0" smtClean="0"/>
              <a:t>Tarkkaile, pysyykö lapsi mukana.</a:t>
            </a:r>
          </a:p>
          <a:p>
            <a:r>
              <a:rPr lang="fi-FI" dirty="0" smtClean="0"/>
              <a:t>Muista kysyä lapselta, onko hän ymmärtänyt asian.</a:t>
            </a:r>
          </a:p>
          <a:p>
            <a:r>
              <a:rPr lang="fi-FI" dirty="0" smtClean="0"/>
              <a:t>Älä kiirehdi turhaan.</a:t>
            </a:r>
          </a:p>
          <a:p>
            <a:r>
              <a:rPr lang="fi-FI" dirty="0" smtClean="0"/>
              <a:t>Mitään ei harjoitella, ennen kuin se on opittu.</a:t>
            </a:r>
          </a:p>
          <a:p>
            <a:r>
              <a:rPr lang="fi-FI" dirty="0" smtClean="0"/>
              <a:t>Pidä opetus selkeänä, etene vaiheittain.</a:t>
            </a:r>
          </a:p>
          <a:p>
            <a:r>
              <a:rPr lang="fi-FI" dirty="0" smtClean="0"/>
              <a:t>Muista hymyt!</a:t>
            </a:r>
          </a:p>
          <a:p>
            <a:r>
              <a:rPr lang="fi-FI" dirty="0" smtClean="0"/>
              <a:t>Jos lapsi putoaa kärryiltä, pitäkää tauko.</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8274" y="-15673"/>
            <a:ext cx="3133725" cy="1665249"/>
          </a:xfrm>
          <a:prstGeom prst="rect">
            <a:avLst/>
          </a:prstGeom>
        </p:spPr>
      </p:pic>
    </p:spTree>
    <p:extLst>
      <p:ext uri="{BB962C8B-B14F-4D97-AF65-F5344CB8AC3E}">
        <p14:creationId xmlns:p14="http://schemas.microsoft.com/office/powerpoint/2010/main" val="282984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Innostusta ja kannustusta</a:t>
            </a:r>
            <a:endParaRPr lang="fi-FI" dirty="0"/>
          </a:p>
        </p:txBody>
      </p:sp>
      <p:sp>
        <p:nvSpPr>
          <p:cNvPr id="3" name="Sisällön paikkamerkki 2"/>
          <p:cNvSpPr>
            <a:spLocks noGrp="1"/>
          </p:cNvSpPr>
          <p:nvPr>
            <p:ph idx="1"/>
          </p:nvPr>
        </p:nvSpPr>
        <p:spPr>
          <a:xfrm>
            <a:off x="726057" y="1825625"/>
            <a:ext cx="10515600" cy="4351338"/>
          </a:xfrm>
        </p:spPr>
        <p:txBody>
          <a:bodyPr>
            <a:normAutofit/>
          </a:bodyPr>
          <a:lstStyle/>
          <a:p>
            <a:pPr marL="0" indent="0">
              <a:buNone/>
            </a:pPr>
            <a:r>
              <a:rPr lang="fi-FI" dirty="0" smtClean="0"/>
              <a:t>Toivomme, että toteutatte työssänne monipuolisia työtapoja sekä laaja-alaisen osaamisen tavoitteita painottavan koulupolun positiivisella oppimisen asenteella. Yhdessä voi etsiä yhteisiä ratkaisuja ja jakaa hyviä kokemuksia siitä, miten opetussuunnitelmaa voi toteuttaa myös ilman mitään ylimääräistä rahallistakaan satsausta</a:t>
            </a:r>
            <a:r>
              <a:rPr lang="fi-FI" dirty="0" smtClean="0"/>
              <a:t>.</a:t>
            </a:r>
          </a:p>
          <a:p>
            <a:pPr marL="0" indent="0">
              <a:buNone/>
            </a:pPr>
            <a:endParaRPr lang="fi-FI" dirty="0" smtClean="0"/>
          </a:p>
          <a:p>
            <a:pPr marL="0" indent="0">
              <a:buNone/>
            </a:pPr>
            <a:r>
              <a:rPr lang="fi-FI" b="1" dirty="0" smtClean="0"/>
              <a:t>Jokainen opettaja opettaa persoonansa kautta. Ajatus yleistettävästä mallista pitää sisällään, että jokainen opettaja poimii mallista sopivat kohdat ja yhdistää ne omaan osaamiseensa. Pienillä muutoksilla pääsee hyvin alkuun.</a:t>
            </a:r>
            <a:endParaRPr lang="fi-FI" b="1"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528" y="255617"/>
            <a:ext cx="1570008" cy="1570008"/>
          </a:xfrm>
          <a:prstGeom prst="rect">
            <a:avLst/>
          </a:prstGeom>
        </p:spPr>
      </p:pic>
    </p:spTree>
    <p:extLst>
      <p:ext uri="{BB962C8B-B14F-4D97-AF65-F5344CB8AC3E}">
        <p14:creationId xmlns:p14="http://schemas.microsoft.com/office/powerpoint/2010/main" val="3795922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Lisätietoja</a:t>
            </a:r>
            <a:endParaRPr lang="fi-FI" dirty="0"/>
          </a:p>
        </p:txBody>
      </p:sp>
      <p:sp>
        <p:nvSpPr>
          <p:cNvPr id="3" name="Sisällön paikkamerkki 2"/>
          <p:cNvSpPr>
            <a:spLocks noGrp="1"/>
          </p:cNvSpPr>
          <p:nvPr>
            <p:ph idx="1"/>
          </p:nvPr>
        </p:nvSpPr>
        <p:spPr/>
        <p:txBody>
          <a:bodyPr/>
          <a:lstStyle/>
          <a:p>
            <a:r>
              <a:rPr lang="fi-FI" sz="4000" dirty="0" smtClean="0">
                <a:hlinkClick r:id="rId2"/>
              </a:rPr>
              <a:t>https://hundred.org/fi/innovations/ippo</a:t>
            </a:r>
            <a:endParaRPr lang="fi-FI" sz="4000" dirty="0" smtClean="0"/>
          </a:p>
          <a:p>
            <a:r>
              <a:rPr lang="fi-FI" sz="4000" dirty="0" smtClean="0">
                <a:hlinkClick r:id="rId3"/>
              </a:rPr>
              <a:t>https://peda.net/hollolakarkola/opetus/i</a:t>
            </a:r>
            <a:endParaRPr lang="fi-FI" sz="4000" dirty="0" smtClean="0"/>
          </a:p>
          <a:p>
            <a:pPr marL="0" indent="0">
              <a:buNone/>
            </a:pPr>
            <a:endParaRPr lang="fi-FI" dirty="0"/>
          </a:p>
        </p:txBody>
      </p:sp>
      <p:pic>
        <p:nvPicPr>
          <p:cNvPr id="4" name="Kuva 3" descr="jeng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360" y="4427970"/>
            <a:ext cx="1798583" cy="1528526"/>
          </a:xfrm>
          <a:prstGeom prst="rect">
            <a:avLst/>
          </a:prstGeom>
        </p:spPr>
      </p:pic>
    </p:spTree>
    <p:extLst>
      <p:ext uri="{BB962C8B-B14F-4D97-AF65-F5344CB8AC3E}">
        <p14:creationId xmlns:p14="http://schemas.microsoft.com/office/powerpoint/2010/main" val="2195650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2812211" y="1915064"/>
            <a:ext cx="184731" cy="369332"/>
          </a:xfrm>
          <a:prstGeom prst="rect">
            <a:avLst/>
          </a:prstGeom>
          <a:noFill/>
        </p:spPr>
        <p:txBody>
          <a:bodyPr wrap="none" rtlCol="0">
            <a:spAutoFit/>
          </a:bodyPr>
          <a:lstStyle/>
          <a:p>
            <a:endParaRPr lang="fi-FI"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2"/>
            <a:ext cx="12192000" cy="6878322"/>
          </a:xfrm>
          <a:prstGeom prst="rect">
            <a:avLst/>
          </a:prstGeom>
        </p:spPr>
      </p:pic>
      <p:sp>
        <p:nvSpPr>
          <p:cNvPr id="6" name="Tekstiruutu 5"/>
          <p:cNvSpPr txBox="1"/>
          <p:nvPr/>
        </p:nvSpPr>
        <p:spPr>
          <a:xfrm>
            <a:off x="897147" y="5296619"/>
            <a:ext cx="10405169" cy="1446550"/>
          </a:xfrm>
          <a:prstGeom prst="rect">
            <a:avLst/>
          </a:prstGeom>
          <a:noFill/>
        </p:spPr>
        <p:txBody>
          <a:bodyPr wrap="square" rtlCol="0">
            <a:spAutoFit/>
          </a:bodyPr>
          <a:lstStyle/>
          <a:p>
            <a:r>
              <a:rPr lang="fi-FI" sz="8800" dirty="0" smtClean="0"/>
              <a:t>Kiitos ja iloa syksyyn!</a:t>
            </a:r>
            <a:endParaRPr lang="fi-FI" sz="8800" dirty="0"/>
          </a:p>
        </p:txBody>
      </p:sp>
      <p:sp>
        <p:nvSpPr>
          <p:cNvPr id="7" name="Tekstiruutu 6"/>
          <p:cNvSpPr txBox="1"/>
          <p:nvPr/>
        </p:nvSpPr>
        <p:spPr>
          <a:xfrm flipH="1">
            <a:off x="8486775" y="3400425"/>
            <a:ext cx="3202014" cy="1631216"/>
          </a:xfrm>
          <a:prstGeom prst="rect">
            <a:avLst/>
          </a:prstGeom>
          <a:noFill/>
        </p:spPr>
        <p:txBody>
          <a:bodyPr wrap="square" rtlCol="0">
            <a:spAutoFit/>
          </a:bodyPr>
          <a:lstStyle/>
          <a:p>
            <a:r>
              <a:rPr lang="fi-FI" sz="2000" dirty="0" smtClean="0"/>
              <a:t>Nouskaamme omille siivillemme, niin näemme ja opimme paremmin</a:t>
            </a:r>
            <a:r>
              <a:rPr lang="fi-FI" dirty="0" smtClean="0"/>
              <a:t>.</a:t>
            </a:r>
          </a:p>
          <a:p>
            <a:r>
              <a:rPr lang="fi-FI" sz="2000" dirty="0" smtClean="0"/>
              <a:t>Sinä olet maailman paras sinä!</a:t>
            </a:r>
            <a:endParaRPr lang="fi-FI" sz="2000" dirty="0"/>
          </a:p>
        </p:txBody>
      </p:sp>
      <p:pic>
        <p:nvPicPr>
          <p:cNvPr id="8" name="Kuva 7" descr="C:\Users\Kivekas_J\AppData\Local\Microsoft\Windows\Temporary Internet Files\Content.Outlook\XE8QDU04\sup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31" y="4527480"/>
            <a:ext cx="2186354" cy="1008322"/>
          </a:xfrm>
          <a:prstGeom prst="rect">
            <a:avLst/>
          </a:prstGeom>
          <a:noFill/>
          <a:ln>
            <a:noFill/>
          </a:ln>
        </p:spPr>
      </p:pic>
    </p:spTree>
    <p:extLst>
      <p:ext uri="{BB962C8B-B14F-4D97-AF65-F5344CB8AC3E}">
        <p14:creationId xmlns:p14="http://schemas.microsoft.com/office/powerpoint/2010/main" val="2229201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200" dirty="0">
                <a:solidFill>
                  <a:srgbClr val="FF0000"/>
                </a:solidFill>
              </a:rPr>
              <a:t/>
            </a:r>
            <a:br>
              <a:rPr lang="fi-FI" sz="3200" dirty="0">
                <a:solidFill>
                  <a:srgbClr val="FF0000"/>
                </a:solidFill>
              </a:rPr>
            </a:br>
            <a:r>
              <a:rPr lang="fi-FI" b="1" dirty="0">
                <a:solidFill>
                  <a:srgbClr val="FF0000"/>
                </a:solidFill>
              </a:rPr>
              <a:t>IPPO</a:t>
            </a:r>
            <a:r>
              <a:rPr lang="fi-FI" sz="3200" dirty="0">
                <a:solidFill>
                  <a:srgbClr val="FF0000"/>
                </a:solidFill>
              </a:rPr>
              <a:t> </a:t>
            </a:r>
            <a:r>
              <a:rPr lang="fi-FI" sz="3200" dirty="0" smtClean="0"/>
              <a:t>- </a:t>
            </a:r>
            <a:r>
              <a:rPr lang="fi-FI" sz="3200" dirty="0"/>
              <a:t>työkalu opetussuunnitelman mukaiseen toimintaan</a:t>
            </a:r>
          </a:p>
        </p:txBody>
      </p:sp>
      <p:sp>
        <p:nvSpPr>
          <p:cNvPr id="3" name="Sisällön paikkamerkki 2"/>
          <p:cNvSpPr>
            <a:spLocks noGrp="1"/>
          </p:cNvSpPr>
          <p:nvPr>
            <p:ph idx="1"/>
          </p:nvPr>
        </p:nvSpPr>
        <p:spPr/>
        <p:txBody>
          <a:bodyPr>
            <a:normAutofit fontScale="92500" lnSpcReduction="10000"/>
          </a:bodyPr>
          <a:lstStyle/>
          <a:p>
            <a:pPr marL="0" indent="0">
              <a:buNone/>
            </a:pPr>
            <a:r>
              <a:rPr lang="fi-FI" dirty="0" smtClean="0">
                <a:hlinkClick r:id="rId2"/>
              </a:rPr>
              <a:t>https://</a:t>
            </a:r>
            <a:r>
              <a:rPr lang="fi-FI" dirty="0" smtClean="0">
                <a:hlinkClick r:id="rId2"/>
              </a:rPr>
              <a:t>www.youtube.com/watch?v=0Az36bNxORw</a:t>
            </a:r>
            <a:endParaRPr lang="fi-FI" dirty="0" smtClean="0"/>
          </a:p>
          <a:p>
            <a:pPr marL="0" indent="0">
              <a:buNone/>
            </a:pPr>
            <a:r>
              <a:rPr lang="fi-FI" dirty="0">
                <a:solidFill>
                  <a:srgbClr val="0070C0"/>
                </a:solidFill>
              </a:rPr>
              <a:t>https://www.youtube.com/watch?v=Zns8B6YQuhI</a:t>
            </a:r>
            <a:endParaRPr lang="fi-FI" dirty="0" smtClean="0">
              <a:solidFill>
                <a:srgbClr val="0070C0"/>
              </a:solidFill>
            </a:endParaRPr>
          </a:p>
          <a:p>
            <a:pPr marL="0" indent="0">
              <a:buNone/>
            </a:pPr>
            <a:endParaRPr lang="fi-FI" dirty="0"/>
          </a:p>
          <a:p>
            <a:pPr marL="0" indent="0">
              <a:buNone/>
            </a:pPr>
            <a:r>
              <a:rPr lang="fi-FI" dirty="0" smtClean="0"/>
              <a:t>Kohti </a:t>
            </a:r>
            <a:r>
              <a:rPr lang="fi-FI" dirty="0"/>
              <a:t>uutta oppimista ja </a:t>
            </a:r>
            <a:br>
              <a:rPr lang="fi-FI" dirty="0"/>
            </a:br>
            <a:r>
              <a:rPr lang="fi-FI" dirty="0"/>
              <a:t>tulevaisuuden </a:t>
            </a:r>
            <a:r>
              <a:rPr lang="fi-FI" dirty="0" smtClean="0"/>
              <a:t>oppimisympäristöjä</a:t>
            </a:r>
          </a:p>
          <a:p>
            <a:pPr marL="0" indent="0">
              <a:buNone/>
            </a:pPr>
            <a:r>
              <a:rPr lang="fi-FI" b="1" dirty="0" smtClean="0"/>
              <a:t>IPPO</a:t>
            </a:r>
            <a:r>
              <a:rPr lang="fi-FI" dirty="0" smtClean="0"/>
              <a:t> on työväline, jonka avulla opettaja voi suunnitella opetuskokonaisuutensa siten, että se keskittyy tukemaan oppilaan oppimaan oppimisen taitoja sekä antaa aikaa näiden taitojen harjoittamiselle. </a:t>
            </a:r>
          </a:p>
          <a:p>
            <a:pPr marL="0" indent="0">
              <a:buNone/>
            </a:pPr>
            <a:r>
              <a:rPr lang="fi-FI" b="1" dirty="0" smtClean="0"/>
              <a:t>IPPO</a:t>
            </a:r>
            <a:r>
              <a:rPr lang="fi-FI" dirty="0" smtClean="0"/>
              <a:t> yhdistää oppimaan oppimisen taitoihin kuuluvat sekä niiden kehittymiseen vaikuttavat tekijät aina luonteenvahvuuksien tunnistamisesta ja oppimistekniikoiden opettelusta arviointitaitojen harjoitteluun.</a:t>
            </a:r>
          </a:p>
          <a:p>
            <a:endParaRPr lang="fi-FI" dirty="0"/>
          </a:p>
        </p:txBody>
      </p:sp>
      <p:pic>
        <p:nvPicPr>
          <p:cNvPr id="4" name="Kuva 3" descr="lukev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975" y="1393044"/>
            <a:ext cx="2606480" cy="2759803"/>
          </a:xfrm>
          <a:prstGeom prst="rect">
            <a:avLst/>
          </a:prstGeom>
        </p:spPr>
      </p:pic>
    </p:spTree>
    <p:extLst>
      <p:ext uri="{BB962C8B-B14F-4D97-AF65-F5344CB8AC3E}">
        <p14:creationId xmlns:p14="http://schemas.microsoft.com/office/powerpoint/2010/main" val="128089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smtClean="0">
                <a:solidFill>
                  <a:srgbClr val="7030A0"/>
                </a:solidFill>
              </a:rPr>
              <a:t>Koulutuksen aikataulu</a:t>
            </a:r>
            <a:endParaRPr lang="fi-FI" b="1" dirty="0">
              <a:solidFill>
                <a:srgbClr val="7030A0"/>
              </a:solidFill>
            </a:endParaRPr>
          </a:p>
        </p:txBody>
      </p:sp>
      <p:sp>
        <p:nvSpPr>
          <p:cNvPr id="3" name="Sisällön paikkamerkki 2"/>
          <p:cNvSpPr>
            <a:spLocks noGrp="1"/>
          </p:cNvSpPr>
          <p:nvPr>
            <p:ph idx="1"/>
          </p:nvPr>
        </p:nvSpPr>
        <p:spPr/>
        <p:txBody>
          <a:bodyPr/>
          <a:lstStyle/>
          <a:p>
            <a:r>
              <a:rPr lang="fi-FI" dirty="0" smtClean="0"/>
              <a:t>Taustatietoa ja teoriaa</a:t>
            </a:r>
          </a:p>
          <a:p>
            <a:r>
              <a:rPr lang="fi-FI" dirty="0" err="1" smtClean="0"/>
              <a:t>Ippo</a:t>
            </a:r>
            <a:r>
              <a:rPr lang="fi-FI" dirty="0" smtClean="0"/>
              <a:t> -</a:t>
            </a:r>
            <a:r>
              <a:rPr lang="fi-FI" dirty="0" smtClean="0"/>
              <a:t>oppimiskokonaisuus (esimerkkikerta) ja Peda.net</a:t>
            </a:r>
          </a:p>
          <a:p>
            <a:r>
              <a:rPr lang="fi-FI" dirty="0" smtClean="0"/>
              <a:t>Iltapäiväkahvit</a:t>
            </a:r>
          </a:p>
          <a:p>
            <a:r>
              <a:rPr lang="fi-FI" dirty="0" smtClean="0"/>
              <a:t>Muistiinpano-, muisti- ja lukutekniikat (julisteet ja </a:t>
            </a:r>
            <a:r>
              <a:rPr lang="fi-FI" dirty="0" err="1" smtClean="0"/>
              <a:t>Ippo</a:t>
            </a:r>
            <a:r>
              <a:rPr lang="fi-FI" dirty="0" smtClean="0"/>
              <a:t> –työkirja) </a:t>
            </a:r>
          </a:p>
          <a:p>
            <a:r>
              <a:rPr lang="fi-FI" dirty="0" smtClean="0"/>
              <a:t>Itse- ja vertaisarviointi sekä palaute</a:t>
            </a:r>
          </a:p>
          <a:p>
            <a:r>
              <a:rPr lang="fi-FI" dirty="0" err="1" smtClean="0"/>
              <a:t>Ippo</a:t>
            </a:r>
            <a:r>
              <a:rPr lang="fi-FI" dirty="0" smtClean="0"/>
              <a:t> –käytännössä</a:t>
            </a:r>
          </a:p>
          <a:p>
            <a:r>
              <a:rPr lang="fi-FI" dirty="0" smtClean="0"/>
              <a:t>Loppusanoja</a:t>
            </a:r>
          </a:p>
          <a:p>
            <a:endParaRPr lang="fi-FI" dirty="0"/>
          </a:p>
        </p:txBody>
      </p:sp>
      <p:pic>
        <p:nvPicPr>
          <p:cNvPr id="6" name="Sisällön paikkamerkki 4"/>
          <p:cNvPicPr/>
          <p:nvPr/>
        </p:nvPicPr>
        <p:blipFill>
          <a:blip r:embed="rId2" cstate="print">
            <a:extLst>
              <a:ext uri="{28A0092B-C50C-407E-A947-70E740481C1C}">
                <a14:useLocalDpi xmlns:a14="http://schemas.microsoft.com/office/drawing/2010/main" val="0"/>
              </a:ext>
            </a:extLst>
          </a:blip>
          <a:stretch>
            <a:fillRect/>
          </a:stretch>
        </p:blipFill>
        <p:spPr>
          <a:xfrm>
            <a:off x="9002598" y="3855563"/>
            <a:ext cx="2789352" cy="2840512"/>
          </a:xfrm>
          <a:prstGeom prst="rect">
            <a:avLst/>
          </a:prstGeom>
        </p:spPr>
      </p:pic>
    </p:spTree>
    <p:extLst>
      <p:ext uri="{BB962C8B-B14F-4D97-AF65-F5344CB8AC3E}">
        <p14:creationId xmlns:p14="http://schemas.microsoft.com/office/powerpoint/2010/main" val="311234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extLst>
              <p:ext uri="{D42A27DB-BD31-4B8C-83A1-F6EECF244321}">
                <p14:modId xmlns:p14="http://schemas.microsoft.com/office/powerpoint/2010/main" val="53359918"/>
              </p:ext>
            </p:extLst>
          </p:nvPr>
        </p:nvGraphicFramePr>
        <p:xfrm>
          <a:off x="124035" y="-77638"/>
          <a:ext cx="12068354" cy="6826945"/>
        </p:xfrm>
        <a:graphic>
          <a:graphicData uri="http://schemas.openxmlformats.org/drawingml/2006/table">
            <a:tbl>
              <a:tblPr firstRow="1" bandRow="1">
                <a:tableStyleId>{5C22544A-7EE6-4342-B048-85BDC9FD1C3A}</a:tableStyleId>
              </a:tblPr>
              <a:tblGrid>
                <a:gridCol w="5924003"/>
                <a:gridCol w="6144351"/>
              </a:tblGrid>
              <a:tr h="1173193">
                <a:tc>
                  <a:txBody>
                    <a:bodyPr/>
                    <a:lstStyle/>
                    <a:p>
                      <a:r>
                        <a:rPr lang="fi-FI" dirty="0" smtClean="0"/>
                        <a:t>                  </a:t>
                      </a:r>
                      <a:r>
                        <a:rPr lang="fi-FI" b="1" dirty="0" smtClean="0">
                          <a:solidFill>
                            <a:schemeClr val="tx1"/>
                          </a:solidFill>
                        </a:rPr>
                        <a:t>Motivointi</a:t>
                      </a:r>
                      <a:r>
                        <a:rPr lang="fi-FI" b="1" baseline="0" dirty="0" smtClean="0">
                          <a:solidFill>
                            <a:schemeClr val="tx1"/>
                          </a:solidFill>
                        </a:rPr>
                        <a:t> ja tavoitteet</a:t>
                      </a:r>
                      <a:endParaRPr lang="fi-FI" b="1" dirty="0" smtClean="0">
                        <a:solidFill>
                          <a:schemeClr val="tx1"/>
                        </a:solidFill>
                      </a:endParaRPr>
                    </a:p>
                    <a:p>
                      <a:endParaRPr lang="fi-FI" b="1" dirty="0" smtClean="0"/>
                    </a:p>
                    <a:p>
                      <a:endParaRPr lang="fi-FI" dirty="0"/>
                    </a:p>
                  </a:txBody>
                  <a:tcPr/>
                </a:tc>
                <a:tc>
                  <a:txBody>
                    <a:bodyPr/>
                    <a:lstStyle/>
                    <a:p>
                      <a:r>
                        <a:rPr lang="fi-FI" sz="1800" dirty="0" err="1" smtClean="0">
                          <a:solidFill>
                            <a:schemeClr val="tx1"/>
                          </a:solidFill>
                        </a:rPr>
                        <a:t>Ippo</a:t>
                      </a:r>
                      <a:r>
                        <a:rPr lang="fi-FI" sz="1800" dirty="0" smtClean="0">
                          <a:solidFill>
                            <a:schemeClr val="tx1"/>
                          </a:solidFill>
                        </a:rPr>
                        <a:t>-bingo</a:t>
                      </a:r>
                    </a:p>
                    <a:p>
                      <a:r>
                        <a:rPr lang="fi-FI" sz="1800" dirty="0" smtClean="0">
                          <a:solidFill>
                            <a:schemeClr val="tx1"/>
                          </a:solidFill>
                        </a:rPr>
                        <a:t>Videot</a:t>
                      </a:r>
                      <a:endParaRPr lang="fi-FI" sz="1800" dirty="0" smtClean="0">
                        <a:solidFill>
                          <a:schemeClr val="tx1"/>
                        </a:solidFill>
                      </a:endParaRPr>
                    </a:p>
                    <a:p>
                      <a:r>
                        <a:rPr lang="fi-FI" sz="1800" dirty="0" smtClean="0">
                          <a:solidFill>
                            <a:schemeClr val="tx1"/>
                          </a:solidFill>
                        </a:rPr>
                        <a:t>Koulutuksen rakenne (</a:t>
                      </a:r>
                      <a:r>
                        <a:rPr lang="fi-FI" sz="1800" dirty="0" err="1" smtClean="0">
                          <a:solidFill>
                            <a:schemeClr val="tx1"/>
                          </a:solidFill>
                        </a:rPr>
                        <a:t>Ippo</a:t>
                      </a:r>
                      <a:r>
                        <a:rPr lang="fi-FI" sz="1800" dirty="0" smtClean="0">
                          <a:solidFill>
                            <a:schemeClr val="tx1"/>
                          </a:solidFill>
                        </a:rPr>
                        <a:t>-malli)</a:t>
                      </a:r>
                    </a:p>
                    <a:p>
                      <a:r>
                        <a:rPr lang="fi-FI" sz="1800" dirty="0" smtClean="0">
                          <a:solidFill>
                            <a:schemeClr val="tx1"/>
                          </a:solidFill>
                        </a:rPr>
                        <a:t> </a:t>
                      </a:r>
                      <a:endParaRPr lang="fi-FI" sz="1800" b="1" dirty="0" smtClean="0">
                        <a:solidFill>
                          <a:schemeClr val="tx1"/>
                        </a:solidFill>
                      </a:endParaRPr>
                    </a:p>
                  </a:txBody>
                  <a:tcPr/>
                </a:tc>
              </a:tr>
              <a:tr h="1407831">
                <a:tc>
                  <a:txBody>
                    <a:bodyPr/>
                    <a:lstStyle/>
                    <a:p>
                      <a:r>
                        <a:rPr lang="fi-FI" dirty="0" smtClean="0"/>
                        <a:t>                  </a:t>
                      </a:r>
                      <a:r>
                        <a:rPr lang="fi-FI" b="1" dirty="0" smtClean="0"/>
                        <a:t>Arki ja elämä</a:t>
                      </a:r>
                    </a:p>
                    <a:p>
                      <a:endParaRPr lang="fi-FI" dirty="0" smtClean="0"/>
                    </a:p>
                    <a:p>
                      <a:endParaRPr lang="fi-FI" dirty="0"/>
                    </a:p>
                  </a:txBody>
                  <a:tcPr/>
                </a:tc>
                <a:tc>
                  <a:txBody>
                    <a:bodyPr/>
                    <a:lstStyle/>
                    <a:p>
                      <a:pPr lvl="1"/>
                      <a:r>
                        <a:rPr lang="fi-FI" sz="1800" b="1" dirty="0" smtClean="0"/>
                        <a:t>Koulu tänä päivänä</a:t>
                      </a:r>
                    </a:p>
                    <a:p>
                      <a:pPr lvl="1"/>
                      <a:r>
                        <a:rPr lang="fi-FI" sz="1800" b="1" dirty="0" smtClean="0"/>
                        <a:t>Maailma muuttuu, tulevaisuuden koulu</a:t>
                      </a:r>
                    </a:p>
                    <a:p>
                      <a:pPr lvl="1"/>
                      <a:r>
                        <a:rPr lang="fi-FI" sz="1800" b="1" dirty="0" smtClean="0"/>
                        <a:t>OPS 2014</a:t>
                      </a:r>
                    </a:p>
                    <a:p>
                      <a:pPr lvl="1"/>
                      <a:r>
                        <a:rPr lang="fi-FI" sz="1800" b="1" dirty="0" err="1" smtClean="0"/>
                        <a:t>Pinokkio</a:t>
                      </a:r>
                      <a:r>
                        <a:rPr lang="fi-FI" sz="1800" b="1" dirty="0" smtClean="0"/>
                        <a:t> –pedagogiikka (video)</a:t>
                      </a:r>
                    </a:p>
                    <a:p>
                      <a:pPr lvl="1"/>
                      <a:r>
                        <a:rPr lang="fi-FI" b="1" dirty="0" smtClean="0"/>
                        <a:t>Metakognitiivinen</a:t>
                      </a:r>
                      <a:r>
                        <a:rPr lang="fi-FI" b="1" baseline="0" dirty="0" smtClean="0"/>
                        <a:t> tieto ja taito</a:t>
                      </a:r>
                      <a:endParaRPr lang="fi-FI" b="1" dirty="0"/>
                    </a:p>
                  </a:txBody>
                  <a:tcPr/>
                </a:tc>
              </a:tr>
              <a:tr h="1161116">
                <a:tc>
                  <a:txBody>
                    <a:bodyPr/>
                    <a:lstStyle/>
                    <a:p>
                      <a:r>
                        <a:rPr lang="fi-FI" dirty="0" smtClean="0"/>
                        <a:t>                  </a:t>
                      </a:r>
                      <a:r>
                        <a:rPr lang="fi-FI" b="1" dirty="0" smtClean="0"/>
                        <a:t>Tiedonhaku</a:t>
                      </a:r>
                    </a:p>
                    <a:p>
                      <a:endParaRPr lang="fi-FI" dirty="0" smtClean="0"/>
                    </a:p>
                  </a:txBody>
                  <a:tcPr/>
                </a:tc>
                <a:tc>
                  <a:txBody>
                    <a:bodyPr/>
                    <a:lstStyle/>
                    <a:p>
                      <a:r>
                        <a:rPr lang="fi-FI" sz="1800" b="1" dirty="0" smtClean="0"/>
                        <a:t>- Oppimiskokonaisuuden esittely</a:t>
                      </a:r>
                      <a:r>
                        <a:rPr lang="fi-FI" sz="1800" b="1" baseline="0" dirty="0" smtClean="0"/>
                        <a:t> (</a:t>
                      </a:r>
                      <a:r>
                        <a:rPr lang="fi-FI" sz="1800" b="1" dirty="0" smtClean="0"/>
                        <a:t>Peda.net)</a:t>
                      </a:r>
                    </a:p>
                    <a:p>
                      <a:r>
                        <a:rPr lang="fi-FI" sz="1800" b="1" dirty="0" smtClean="0"/>
                        <a:t>- Stepit:</a:t>
                      </a:r>
                      <a:r>
                        <a:rPr lang="fi-FI" sz="1800" b="1" baseline="0" dirty="0" smtClean="0"/>
                        <a:t> e</a:t>
                      </a:r>
                      <a:r>
                        <a:rPr lang="fi-FI" sz="1800" b="1" dirty="0" smtClean="0"/>
                        <a:t>simerkkikerta: Järjestys-</a:t>
                      </a:r>
                      <a:r>
                        <a:rPr lang="fi-FI" sz="1800" b="1" dirty="0" err="1" smtClean="0"/>
                        <a:t>Ippo</a:t>
                      </a:r>
                      <a:endParaRPr lang="fi-FI" sz="1800" b="1" dirty="0" smtClean="0"/>
                    </a:p>
                    <a:p>
                      <a:pPr marL="285750" indent="-285750">
                        <a:buFontTx/>
                        <a:buChar char="-"/>
                      </a:pPr>
                      <a:r>
                        <a:rPr lang="fi-FI" sz="1800" b="1" dirty="0" smtClean="0"/>
                        <a:t>Grafiittiseinä-menetelmä (muistiinpano,- muisti- ja              lukutekniikat</a:t>
                      </a:r>
                    </a:p>
                    <a:p>
                      <a:pPr marL="285750" indent="-285750">
                        <a:buFontTx/>
                        <a:buChar char="-"/>
                      </a:pPr>
                      <a:r>
                        <a:rPr lang="fi-FI" sz="1800" b="1" dirty="0" err="1" smtClean="0"/>
                        <a:t>Ippo</a:t>
                      </a:r>
                      <a:r>
                        <a:rPr lang="fi-FI" sz="1800" b="1" dirty="0" smtClean="0"/>
                        <a:t> -julisteet</a:t>
                      </a:r>
                    </a:p>
                  </a:txBody>
                  <a:tcPr/>
                </a:tc>
              </a:tr>
              <a:tr h="883345">
                <a:tc>
                  <a:txBody>
                    <a:bodyPr/>
                    <a:lstStyle/>
                    <a:p>
                      <a:r>
                        <a:rPr lang="fi-FI" dirty="0" smtClean="0"/>
                        <a:t>                 </a:t>
                      </a:r>
                      <a:r>
                        <a:rPr lang="fi-FI" b="1" dirty="0" smtClean="0"/>
                        <a:t>Tiedon käsittely ja</a:t>
                      </a:r>
                    </a:p>
                    <a:p>
                      <a:r>
                        <a:rPr lang="fi-FI" b="1" dirty="0" smtClean="0"/>
                        <a:t>                  soveltaminen</a:t>
                      </a:r>
                      <a:endParaRPr lang="fi-FI" b="1" dirty="0"/>
                    </a:p>
                  </a:txBody>
                  <a:tcPr/>
                </a:tc>
                <a:tc>
                  <a:txBody>
                    <a:bodyPr/>
                    <a:lstStyle/>
                    <a:p>
                      <a:r>
                        <a:rPr lang="fi-FI" b="1" dirty="0" smtClean="0"/>
                        <a:t>  </a:t>
                      </a:r>
                      <a:r>
                        <a:rPr lang="fi-FI" b="1" dirty="0" err="1" smtClean="0"/>
                        <a:t>Ippo</a:t>
                      </a:r>
                      <a:r>
                        <a:rPr lang="fi-FI" b="1" dirty="0" smtClean="0"/>
                        <a:t> käytännössä</a:t>
                      </a:r>
                    </a:p>
                    <a:p>
                      <a:r>
                        <a:rPr lang="fi-FI" b="1" dirty="0" smtClean="0"/>
                        <a:t>  </a:t>
                      </a:r>
                      <a:r>
                        <a:rPr lang="fi-FI" b="1" dirty="0" err="1" smtClean="0"/>
                        <a:t>Ippo</a:t>
                      </a:r>
                      <a:r>
                        <a:rPr lang="fi-FI" b="1" dirty="0" smtClean="0"/>
                        <a:t>-työkirja</a:t>
                      </a:r>
                      <a:endParaRPr lang="fi-FI" b="1" dirty="0"/>
                    </a:p>
                  </a:txBody>
                  <a:tcPr/>
                </a:tc>
              </a:tr>
              <a:tr h="897147">
                <a:tc>
                  <a:txBody>
                    <a:bodyPr/>
                    <a:lstStyle/>
                    <a:p>
                      <a:r>
                        <a:rPr lang="fi-FI" dirty="0" smtClean="0"/>
                        <a:t>                 </a:t>
                      </a:r>
                      <a:r>
                        <a:rPr lang="fi-FI" b="1" dirty="0" smtClean="0"/>
                        <a:t>Itsearviointi</a:t>
                      </a:r>
                    </a:p>
                    <a:p>
                      <a:endParaRPr lang="fi-FI" dirty="0" smtClean="0"/>
                    </a:p>
                    <a:p>
                      <a:endParaRPr lang="fi-FI" dirty="0"/>
                    </a:p>
                  </a:txBody>
                  <a:tcPr/>
                </a:tc>
                <a:tc>
                  <a:txBody>
                    <a:bodyPr/>
                    <a:lstStyle/>
                    <a:p>
                      <a:r>
                        <a:rPr lang="fi-FI" b="1" dirty="0" smtClean="0"/>
                        <a:t> Oppimispäiväkirja, itse- ja vertaisarviointi</a:t>
                      </a:r>
                    </a:p>
                    <a:p>
                      <a:r>
                        <a:rPr lang="fi-FI" b="1" dirty="0" smtClean="0"/>
                        <a:t>- Suoritustapojen arviointimenetelmä -tehtävä</a:t>
                      </a:r>
                      <a:endParaRPr lang="fi-FI" b="1" dirty="0"/>
                    </a:p>
                  </a:txBody>
                  <a:tcPr/>
                </a:tc>
              </a:tr>
              <a:tr h="836762">
                <a:tc>
                  <a:txBody>
                    <a:bodyPr/>
                    <a:lstStyle/>
                    <a:p>
                      <a:r>
                        <a:rPr lang="fi-FI" dirty="0" smtClean="0"/>
                        <a:t>                 </a:t>
                      </a:r>
                      <a:r>
                        <a:rPr lang="fi-FI" b="1" dirty="0" smtClean="0"/>
                        <a:t>Toimintakulttuurin arviointi</a:t>
                      </a:r>
                    </a:p>
                    <a:p>
                      <a:endParaRPr lang="fi-FI" dirty="0" smtClean="0"/>
                    </a:p>
                    <a:p>
                      <a:endParaRPr lang="fi-FI" dirty="0"/>
                    </a:p>
                  </a:txBody>
                  <a:tcPr/>
                </a:tc>
                <a:tc>
                  <a:txBody>
                    <a:bodyPr/>
                    <a:lstStyle/>
                    <a:p>
                      <a:r>
                        <a:rPr lang="fi-FI" b="1" dirty="0" smtClean="0"/>
                        <a:t>Opettajan huoneentaulut</a:t>
                      </a:r>
                      <a:endParaRPr lang="fi-FI" b="1" dirty="0"/>
                    </a:p>
                  </a:txBody>
                  <a:tcPr/>
                </a:tc>
              </a:tr>
            </a:tbl>
          </a:graphicData>
        </a:graphic>
      </p:graphicFrame>
      <p:pic>
        <p:nvPicPr>
          <p:cNvPr id="3" name="jengi.jpg"/>
          <p:cNvPicPr/>
          <p:nvPr/>
        </p:nvPicPr>
        <p:blipFill>
          <a:blip r:embed="rId2">
            <a:extLst/>
          </a:blip>
          <a:stretch>
            <a:fillRect/>
          </a:stretch>
        </p:blipFill>
        <p:spPr>
          <a:xfrm>
            <a:off x="194960" y="168696"/>
            <a:ext cx="862965" cy="734695"/>
          </a:xfrm>
          <a:prstGeom prst="rect">
            <a:avLst/>
          </a:prstGeom>
          <a:ln w="12700">
            <a:miter lim="400000"/>
          </a:ln>
        </p:spPr>
      </p:pic>
      <p:pic>
        <p:nvPicPr>
          <p:cNvPr id="4" name="Sisällön paikkamerkki 7"/>
          <p:cNvPicPr/>
          <p:nvPr/>
        </p:nvPicPr>
        <p:blipFill>
          <a:blip r:embed="rId3"/>
          <a:srcRect l="-32577" r="-32577"/>
          <a:stretch>
            <a:fillRect/>
          </a:stretch>
        </p:blipFill>
        <p:spPr>
          <a:xfrm>
            <a:off x="98268" y="1191123"/>
            <a:ext cx="890222" cy="759570"/>
          </a:xfrm>
          <a:prstGeom prst="rect">
            <a:avLst/>
          </a:prstGeom>
        </p:spPr>
      </p:pic>
      <p:pic>
        <p:nvPicPr>
          <p:cNvPr id="5" name="Kuva 4" descr="Macintosh HD:Users:jossu:Desktop:IppoHun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70" y="2777228"/>
            <a:ext cx="918669" cy="825187"/>
          </a:xfrm>
          <a:prstGeom prst="rect">
            <a:avLst/>
          </a:prstGeom>
          <a:noFill/>
          <a:ln>
            <a:noFill/>
          </a:ln>
        </p:spPr>
      </p:pic>
      <p:pic>
        <p:nvPicPr>
          <p:cNvPr id="6" name="Sisällön paikkamerkki 4"/>
          <p:cNvPicPr/>
          <p:nvPr/>
        </p:nvPicPr>
        <p:blipFill>
          <a:blip r:embed="rId5" cstate="print">
            <a:extLst>
              <a:ext uri="{28A0092B-C50C-407E-A947-70E740481C1C}">
                <a14:useLocalDpi xmlns:a14="http://schemas.microsoft.com/office/drawing/2010/main" val="0"/>
              </a:ext>
            </a:extLst>
          </a:blip>
          <a:stretch>
            <a:fillRect/>
          </a:stretch>
        </p:blipFill>
        <p:spPr>
          <a:xfrm>
            <a:off x="118453" y="3824530"/>
            <a:ext cx="829946" cy="731638"/>
          </a:xfrm>
          <a:prstGeom prst="rect">
            <a:avLst/>
          </a:prstGeom>
        </p:spPr>
      </p:pic>
      <p:pic>
        <p:nvPicPr>
          <p:cNvPr id="7" name="Sisällön paikkamerkki 4"/>
          <p:cNvPicPr/>
          <p:nvPr/>
        </p:nvPicPr>
        <p:blipFill>
          <a:blip r:embed="rId6"/>
          <a:stretch>
            <a:fillRect/>
          </a:stretch>
        </p:blipFill>
        <p:spPr>
          <a:xfrm>
            <a:off x="198550" y="4942451"/>
            <a:ext cx="749934" cy="817076"/>
          </a:xfrm>
          <a:prstGeom prst="rect">
            <a:avLst/>
          </a:prstGeom>
        </p:spPr>
      </p:pic>
      <p:pic>
        <p:nvPicPr>
          <p:cNvPr id="8" name="Sisällön paikkamerkki 5"/>
          <p:cNvPicPr/>
          <p:nvPr/>
        </p:nvPicPr>
        <p:blipFill>
          <a:blip r:embed="rId7"/>
          <a:stretch>
            <a:fillRect/>
          </a:stretch>
        </p:blipFill>
        <p:spPr>
          <a:xfrm>
            <a:off x="194960" y="5891936"/>
            <a:ext cx="761113" cy="742616"/>
          </a:xfrm>
          <a:prstGeom prst="rect">
            <a:avLst/>
          </a:prstGeom>
        </p:spPr>
      </p:pic>
    </p:spTree>
    <p:extLst>
      <p:ext uri="{BB962C8B-B14F-4D97-AF65-F5344CB8AC3E}">
        <p14:creationId xmlns:p14="http://schemas.microsoft.com/office/powerpoint/2010/main" val="2831628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5400" dirty="0" smtClean="0"/>
              <a:t>Maailma muuttuu</a:t>
            </a:r>
            <a:endParaRPr lang="fi-FI" sz="5400" dirty="0"/>
          </a:p>
        </p:txBody>
      </p:sp>
      <p:sp>
        <p:nvSpPr>
          <p:cNvPr id="3" name="Sisällön paikkamerkki 2"/>
          <p:cNvSpPr>
            <a:spLocks noGrp="1"/>
          </p:cNvSpPr>
          <p:nvPr>
            <p:ph idx="1"/>
          </p:nvPr>
        </p:nvSpPr>
        <p:spPr/>
        <p:txBody>
          <a:bodyPr>
            <a:normAutofit fontScale="85000" lnSpcReduction="10000"/>
          </a:bodyPr>
          <a:lstStyle/>
          <a:p>
            <a:r>
              <a:rPr lang="fi-FI" b="1" dirty="0" smtClean="0"/>
              <a:t>Tulevaisuuden oppiminen: </a:t>
            </a:r>
            <a:r>
              <a:rPr lang="fi-FI" dirty="0" smtClean="0"/>
              <a:t>luovuus, tiimityö ja yhtenäiset ratkaisut, vuorovaikutus, ongelmanratkaisutaidot, haasteet ovat monimuotoisia, digitekniikan mahdollisuudet esim. laitteen ääneen lukeminen (teko/keinoäly), oppijalähtöisyys (miten mahdollistetaan, että oppilaat voisivat päivittäin tehdä valintoja omaan oppimiseensa liittyen? Oppilaiden ideat ja kyvyt esiin.</a:t>
            </a:r>
          </a:p>
          <a:p>
            <a:pPr marL="0" indent="0">
              <a:buNone/>
            </a:pPr>
            <a:endParaRPr lang="fi-FI" dirty="0" smtClean="0"/>
          </a:p>
          <a:p>
            <a:r>
              <a:rPr lang="fi-FI" b="1" dirty="0" smtClean="0"/>
              <a:t>Uusi työkulttuuri</a:t>
            </a:r>
            <a:r>
              <a:rPr lang="fi-FI" dirty="0" smtClean="0"/>
              <a:t>: työntekijöiden määrä firmoissa vähenee, etätyö, globaalit työpaikat ja työkaverit ympäri maailmaa, verkostojen merkitys, </a:t>
            </a:r>
            <a:r>
              <a:rPr lang="fi-FI" dirty="0" err="1" smtClean="0"/>
              <a:t>sihteeribotit</a:t>
            </a:r>
            <a:r>
              <a:rPr lang="fi-FI" dirty="0" smtClean="0"/>
              <a:t> (</a:t>
            </a:r>
            <a:r>
              <a:rPr lang="fi-FI" dirty="0" err="1" smtClean="0"/>
              <a:t>Teams</a:t>
            </a:r>
            <a:r>
              <a:rPr lang="fi-FI" dirty="0" smtClean="0"/>
              <a:t>), tavoitteet tiedossa, mutta ei työtavat, teknologian tuomat mahdollisuudet, turvallisuus (GBR),</a:t>
            </a:r>
          </a:p>
          <a:p>
            <a:pPr marL="0" indent="0">
              <a:buNone/>
            </a:pPr>
            <a:r>
              <a:rPr lang="fi-FI" dirty="0" smtClean="0"/>
              <a:t>Mahdollisia tulevaisuuden ammatteja: palvelurobottiohjaaja, 3D-räätäli, nano- ja      mikrokokoisten robottien ohjaus, ilmalaivainsinööri</a:t>
            </a:r>
            <a:r>
              <a:rPr lang="fi-FI" dirty="0"/>
              <a:t> </a:t>
            </a:r>
            <a:r>
              <a:rPr lang="fi-FI" dirty="0" smtClean="0"/>
              <a:t>ja avaruushissipoika</a:t>
            </a:r>
            <a:endParaRPr lang="fi-FI"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619" y="163901"/>
            <a:ext cx="2191108" cy="2129757"/>
          </a:xfrm>
          <a:prstGeom prst="rect">
            <a:avLst/>
          </a:prstGeom>
        </p:spPr>
      </p:pic>
    </p:spTree>
    <p:extLst>
      <p:ext uri="{BB962C8B-B14F-4D97-AF65-F5344CB8AC3E}">
        <p14:creationId xmlns:p14="http://schemas.microsoft.com/office/powerpoint/2010/main" val="108068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79407" y="183970"/>
            <a:ext cx="10515600" cy="1575819"/>
          </a:xfrm>
        </p:spPr>
        <p:txBody>
          <a:bodyPr>
            <a:normAutofit fontScale="90000"/>
          </a:bodyPr>
          <a:lstStyle/>
          <a:p>
            <a:r>
              <a:rPr lang="fi-FI" dirty="0" smtClean="0"/>
              <a:t>Tulevaisuuden taidot: Oppilaslähtöinen opetustyö ja oppimisen omistajuus ovat osa kansainvälistä kasvatusideologiaa</a:t>
            </a:r>
            <a:endParaRPr lang="fi-FI" dirty="0"/>
          </a:p>
        </p:txBody>
      </p:sp>
      <p:sp>
        <p:nvSpPr>
          <p:cNvPr id="3" name="Sisällön paikkamerkki 2"/>
          <p:cNvSpPr>
            <a:spLocks noGrp="1"/>
          </p:cNvSpPr>
          <p:nvPr>
            <p:ph idx="1"/>
          </p:nvPr>
        </p:nvSpPr>
        <p:spPr>
          <a:xfrm>
            <a:off x="838200" y="2268747"/>
            <a:ext cx="10515600" cy="3908216"/>
          </a:xfrm>
        </p:spPr>
        <p:txBody>
          <a:bodyPr/>
          <a:lstStyle/>
          <a:p>
            <a:r>
              <a:rPr lang="fi-FI" dirty="0" smtClean="0"/>
              <a:t>Ihmisen vahvuuksista keskeisimpiä ovat elämänkokemus, empatiataidot, kriittinen ajattelu, luovuus, innovaatioiden luominen, ideointi ja yrittäjyys, strategioiden käyttö, nopea oppiminen, reflektointi, omien aivojen toiminnan tiedostaminen, psyykkinen joustavuus, stressin ja kognitiivisen kuormituksen hallinta sekä vuorovaikutustaidot</a:t>
            </a:r>
          </a:p>
          <a:p>
            <a:r>
              <a:rPr lang="fi-FI" dirty="0" smtClean="0"/>
              <a:t>Opetussuunnitelman mukainen työskentely tärkeää: </a:t>
            </a:r>
            <a:r>
              <a:rPr lang="fi-FI" b="1" dirty="0" smtClean="0"/>
              <a:t>peruskouluja velvoitetaan opettamaan oppimaan oppimista ja ajattelun taitoja. </a:t>
            </a:r>
            <a:endParaRPr lang="fi-FI" b="1" dirty="0"/>
          </a:p>
        </p:txBody>
      </p:sp>
      <p:pic>
        <p:nvPicPr>
          <p:cNvPr id="4" name="jengi.jpg"/>
          <p:cNvPicPr/>
          <p:nvPr/>
        </p:nvPicPr>
        <p:blipFill>
          <a:blip r:embed="rId2">
            <a:extLst/>
          </a:blip>
          <a:stretch>
            <a:fillRect/>
          </a:stretch>
        </p:blipFill>
        <p:spPr>
          <a:xfrm>
            <a:off x="10047257" y="1133475"/>
            <a:ext cx="2095500" cy="1600199"/>
          </a:xfrm>
          <a:prstGeom prst="rect">
            <a:avLst/>
          </a:prstGeom>
          <a:ln w="12700">
            <a:miter lim="400000"/>
          </a:ln>
        </p:spPr>
      </p:pic>
    </p:spTree>
    <p:extLst>
      <p:ext uri="{BB962C8B-B14F-4D97-AF65-F5344CB8AC3E}">
        <p14:creationId xmlns:p14="http://schemas.microsoft.com/office/powerpoint/2010/main" val="255163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smtClean="0"/>
              <a:t>OPS 2014</a:t>
            </a:r>
            <a:br>
              <a:rPr lang="fi-FI" b="1" dirty="0" smtClean="0"/>
            </a:br>
            <a:r>
              <a:rPr lang="fi-FI" sz="2200" b="1" u="sng" dirty="0" smtClean="0"/>
              <a:t>Oppimiskäsitys: oppilas on aktiivinen toimija</a:t>
            </a:r>
            <a:r>
              <a:rPr lang="fi-FI" sz="2200" b="1" dirty="0" smtClean="0"/>
              <a:t>, vuorovaikutus, myönteiset kokemukset, itseohjautuvuus, oppiva yhteisö (yhteisöllinen tiedon rakentuminen), monipuolista oppimista korostava toimintakulttuuri</a:t>
            </a:r>
            <a:endParaRPr lang="fi-FI" sz="2200" b="1" dirty="0"/>
          </a:p>
        </p:txBody>
      </p:sp>
      <p:sp>
        <p:nvSpPr>
          <p:cNvPr id="3" name="Sisällön paikkamerkki 2"/>
          <p:cNvSpPr>
            <a:spLocks noGrp="1"/>
          </p:cNvSpPr>
          <p:nvPr>
            <p:ph idx="1"/>
          </p:nvPr>
        </p:nvSpPr>
        <p:spPr/>
        <p:txBody>
          <a:bodyPr>
            <a:normAutofit fontScale="47500" lnSpcReduction="20000"/>
          </a:bodyPr>
          <a:lstStyle/>
          <a:p>
            <a:r>
              <a:rPr lang="fi-FI" b="1" dirty="0" smtClean="0"/>
              <a:t>Opettajan </a:t>
            </a:r>
            <a:r>
              <a:rPr lang="fi-FI" b="1" dirty="0"/>
              <a:t>tehtävänä </a:t>
            </a:r>
            <a:r>
              <a:rPr lang="fi-FI" b="1" dirty="0" smtClean="0"/>
              <a:t>on</a:t>
            </a:r>
          </a:p>
          <a:p>
            <a:pPr lvl="1"/>
            <a:r>
              <a:rPr lang="fi-FI" dirty="0"/>
              <a:t>o</a:t>
            </a:r>
            <a:r>
              <a:rPr lang="fi-FI" dirty="0" smtClean="0"/>
              <a:t>pettaa ja ohjata oppilasta</a:t>
            </a:r>
          </a:p>
          <a:p>
            <a:pPr lvl="1"/>
            <a:r>
              <a:rPr lang="fi-FI" dirty="0" smtClean="0"/>
              <a:t>innostaa oppilasta oppimiseen, uteliaisuuteen ja oppimisen iloon sekä </a:t>
            </a:r>
          </a:p>
          <a:p>
            <a:pPr marL="457200" lvl="1" indent="0">
              <a:buNone/>
            </a:pPr>
            <a:r>
              <a:rPr lang="fi-FI" dirty="0" smtClean="0"/>
              <a:t>tuottaa oppilaalle myönteisiä tunnekokemuksia sekä </a:t>
            </a:r>
          </a:p>
          <a:p>
            <a:pPr marL="457200" lvl="1" indent="0">
              <a:buNone/>
            </a:pPr>
            <a:r>
              <a:rPr lang="fi-FI" dirty="0" smtClean="0"/>
              <a:t>antaa oppimisprosessille tilaa ja näyttää hyvää mallia suhtautumisessa omaan </a:t>
            </a:r>
          </a:p>
          <a:p>
            <a:pPr marL="457200" lvl="1" indent="0">
              <a:buNone/>
            </a:pPr>
            <a:r>
              <a:rPr lang="fi-FI" dirty="0" smtClean="0"/>
              <a:t>oppimiseen</a:t>
            </a:r>
          </a:p>
          <a:p>
            <a:r>
              <a:rPr lang="fi-FI" b="1" dirty="0" smtClean="0"/>
              <a:t>Oppilasta rohkaistaan </a:t>
            </a:r>
          </a:p>
          <a:p>
            <a:pPr lvl="1"/>
            <a:r>
              <a:rPr lang="fi-FI" dirty="0" smtClean="0"/>
              <a:t>ajattelemaan, kysymään ja keskustelemaan</a:t>
            </a:r>
          </a:p>
          <a:p>
            <a:pPr lvl="1"/>
            <a:r>
              <a:rPr lang="fi-FI" dirty="0"/>
              <a:t>h</a:t>
            </a:r>
            <a:r>
              <a:rPr lang="fi-FI" dirty="0" smtClean="0"/>
              <a:t>ahmottamaan yhteys oman toiminnan ja saavutusten välillä</a:t>
            </a:r>
          </a:p>
          <a:p>
            <a:pPr lvl="1"/>
            <a:r>
              <a:rPr lang="fi-FI" dirty="0"/>
              <a:t>h</a:t>
            </a:r>
            <a:r>
              <a:rPr lang="fi-FI" dirty="0" smtClean="0"/>
              <a:t>aastamaan osaamistaan ja selviytymään tehtävistään (oppimistavoitteiden asettaminen)</a:t>
            </a:r>
          </a:p>
          <a:p>
            <a:pPr lvl="1"/>
            <a:r>
              <a:rPr lang="fi-FI" dirty="0" smtClean="0"/>
              <a:t>Tuomaan omat kokemuksensa oppimisprosessinsa ytimeen </a:t>
            </a:r>
          </a:p>
          <a:p>
            <a:pPr lvl="1"/>
            <a:r>
              <a:rPr lang="fi-FI" dirty="0" smtClean="0"/>
              <a:t>Löytämään omat vahvuutensa oppijana</a:t>
            </a:r>
          </a:p>
          <a:p>
            <a:pPr lvl="1"/>
            <a:r>
              <a:rPr lang="fi-FI" dirty="0" smtClean="0"/>
              <a:t>Sosiaalisten taitojen, ryhmässä toimimiseen ja oppimiseen</a:t>
            </a:r>
          </a:p>
          <a:p>
            <a:r>
              <a:rPr lang="fi-FI" b="1" dirty="0" smtClean="0"/>
              <a:t>Keskeistä on, että oppilas ymmärtää</a:t>
            </a:r>
          </a:p>
          <a:p>
            <a:pPr lvl="1"/>
            <a:r>
              <a:rPr lang="fi-FI" dirty="0" smtClean="0"/>
              <a:t>miksi eri asioita opiskellaan ja miten ne liittyvät muihin opiskeltaviin asioihin</a:t>
            </a:r>
          </a:p>
          <a:p>
            <a:pPr lvl="1"/>
            <a:r>
              <a:rPr lang="fi-FI" dirty="0" smtClean="0"/>
              <a:t>mikä on työskentelyn tavoite ja mitä tavoitteen saavuttaminen merkitsee</a:t>
            </a:r>
          </a:p>
          <a:p>
            <a:pPr lvl="1"/>
            <a:r>
              <a:rPr lang="fi-FI" dirty="0" smtClean="0"/>
              <a:t>Oman oppimisen, kokemusten ja tunteiden reflektointi</a:t>
            </a:r>
          </a:p>
          <a:p>
            <a:pPr lvl="1"/>
            <a:r>
              <a:rPr lang="fi-FI" dirty="0" smtClean="0"/>
              <a:t>Itseluottamuksen, itsetuntemuksen ja kyvykkyyden tunteen lisääntyminen</a:t>
            </a:r>
          </a:p>
          <a:p>
            <a:r>
              <a:rPr lang="fi-FI" b="1" dirty="0"/>
              <a:t>Oppilaan onnistumisen kokemukset ja opettajan kannustava palaute ovat tärkeitä. </a:t>
            </a:r>
            <a:endParaRPr lang="fi-FI" b="1" dirty="0" smtClean="0"/>
          </a:p>
          <a:p>
            <a:pPr marL="0" indent="0">
              <a:buNone/>
            </a:pPr>
            <a:r>
              <a:rPr lang="fi-FI" sz="1500" dirty="0" smtClean="0"/>
              <a:t>Lähde: Irmeli Halinen</a:t>
            </a:r>
          </a:p>
          <a:p>
            <a:endParaRPr lang="fi-FI" dirty="0"/>
          </a:p>
        </p:txBody>
      </p:sp>
      <p:pic>
        <p:nvPicPr>
          <p:cNvPr id="5" name="Sisällön paikkamerkki 7"/>
          <p:cNvPicPr>
            <a:picLocks noGrp="1" noChangeAspect="1"/>
          </p:cNvPicPr>
          <p:nvPr/>
        </p:nvPicPr>
        <p:blipFill>
          <a:blip r:embed="rId2"/>
          <a:stretch>
            <a:fillRect/>
          </a:stretch>
        </p:blipFill>
        <p:spPr>
          <a:xfrm>
            <a:off x="8566451" y="2331085"/>
            <a:ext cx="2152457" cy="2802890"/>
          </a:xfrm>
          <a:prstGeom prst="rect">
            <a:avLst/>
          </a:prstGeom>
        </p:spPr>
      </p:pic>
    </p:spTree>
    <p:extLst>
      <p:ext uri="{BB962C8B-B14F-4D97-AF65-F5344CB8AC3E}">
        <p14:creationId xmlns:p14="http://schemas.microsoft.com/office/powerpoint/2010/main" val="229797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200" y="432593"/>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fi-FI" dirty="0" smtClean="0"/>
              <a:t>Puhdas oppiminen ja sisäinen motivaatio</a:t>
            </a:r>
            <a:endParaRPr lang="fi-FI" dirty="0"/>
          </a:p>
        </p:txBody>
      </p:sp>
      <p:sp>
        <p:nvSpPr>
          <p:cNvPr id="3" name="Sisällön paikkamerkki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514350" indent="-514350">
              <a:buAutoNum type="arabicPeriod"/>
            </a:pPr>
            <a:r>
              <a:rPr lang="fi-FI" sz="2400" b="1" dirty="0" smtClean="0"/>
              <a:t>Katsotaan video </a:t>
            </a:r>
            <a:r>
              <a:rPr lang="fi-FI" sz="2400" b="1" dirty="0" err="1" smtClean="0"/>
              <a:t>Youtubesta</a:t>
            </a:r>
            <a:r>
              <a:rPr lang="fi-FI" sz="2400" b="1" dirty="0" smtClean="0"/>
              <a:t>: </a:t>
            </a:r>
            <a:r>
              <a:rPr lang="fi-FI" dirty="0" smtClean="0">
                <a:hlinkClick r:id="rId2"/>
              </a:rPr>
              <a:t>https</a:t>
            </a:r>
            <a:r>
              <a:rPr lang="fi-FI" dirty="0">
                <a:hlinkClick r:id="rId2"/>
              </a:rPr>
              <a:t>://www.youtube.com/watch?v=tFyGl524TWE</a:t>
            </a:r>
            <a:r>
              <a:rPr lang="fi-FI" dirty="0"/>
              <a:t> (</a:t>
            </a:r>
            <a:r>
              <a:rPr lang="fi-FI" sz="2400" dirty="0" smtClean="0"/>
              <a:t>5:30 </a:t>
            </a:r>
            <a:r>
              <a:rPr lang="fi-FI" sz="2400" dirty="0"/>
              <a:t>–  12:30</a:t>
            </a:r>
            <a:r>
              <a:rPr lang="fi-FI" sz="2400" dirty="0" smtClean="0"/>
              <a:t>)</a:t>
            </a:r>
          </a:p>
          <a:p>
            <a:pPr marL="457200" indent="-457200">
              <a:buAutoNum type="arabicPeriod"/>
            </a:pPr>
            <a:endParaRPr lang="fi-FI" sz="2400" dirty="0" smtClean="0"/>
          </a:p>
          <a:p>
            <a:pPr marL="0" indent="0">
              <a:buNone/>
            </a:pPr>
            <a:r>
              <a:rPr lang="fi-FI" sz="2400" b="1" dirty="0" smtClean="0">
                <a:solidFill>
                  <a:srgbClr val="FF0000"/>
                </a:solidFill>
              </a:rPr>
              <a:t>Pohdintakysymykset </a:t>
            </a:r>
            <a:r>
              <a:rPr lang="fi-FI" sz="2400" b="1" dirty="0" smtClean="0">
                <a:solidFill>
                  <a:srgbClr val="FF0000"/>
                </a:solidFill>
              </a:rPr>
              <a:t>(parikeskustelu)</a:t>
            </a:r>
          </a:p>
          <a:p>
            <a:pPr marL="0" indent="0">
              <a:buNone/>
            </a:pPr>
            <a:endParaRPr lang="fi-FI" sz="2400" b="1" dirty="0" smtClean="0"/>
          </a:p>
          <a:p>
            <a:pPr marL="0" indent="0">
              <a:buNone/>
            </a:pPr>
            <a:r>
              <a:rPr lang="fi-FI" sz="2400" b="1" dirty="0" smtClean="0"/>
              <a:t>Toteutuvatko nämä laaja-alaisen osaamisen edistämisen asiat opetuksessasi?</a:t>
            </a:r>
            <a:endParaRPr lang="fi-FI" sz="2400" b="1" dirty="0"/>
          </a:p>
          <a:p>
            <a:pPr>
              <a:buFontTx/>
              <a:buChar char="-"/>
            </a:pPr>
            <a:r>
              <a:rPr lang="fi-FI" sz="2400" dirty="0" smtClean="0"/>
              <a:t>Jokaisen oppilaan oma opinpolku, jolloin oppilas on keskiössä</a:t>
            </a:r>
          </a:p>
          <a:p>
            <a:pPr>
              <a:buFontTx/>
              <a:buChar char="-"/>
            </a:pPr>
            <a:r>
              <a:rPr lang="fi-FI" sz="2400" dirty="0" smtClean="0"/>
              <a:t>Oppilaan oman identiteetin ja minäkuvan rakentaminen</a:t>
            </a:r>
          </a:p>
          <a:p>
            <a:pPr>
              <a:buFontTx/>
              <a:buChar char="-"/>
            </a:pPr>
            <a:r>
              <a:rPr lang="fi-FI" sz="2400" dirty="0" smtClean="0"/>
              <a:t>Oppiminen, ohjaaminen ja tuki ovat henkilökohtaisia</a:t>
            </a:r>
          </a:p>
          <a:p>
            <a:pPr>
              <a:buFontTx/>
              <a:buChar char="-"/>
            </a:pPr>
            <a:r>
              <a:rPr lang="fi-FI" sz="2400" dirty="0" smtClean="0"/>
              <a:t>Turvallisen </a:t>
            </a:r>
            <a:r>
              <a:rPr lang="fi-FI" sz="2400" dirty="0" smtClean="0"/>
              <a:t>vuorovaikutuksen vaikutus</a:t>
            </a:r>
          </a:p>
          <a:p>
            <a:pPr marL="0" indent="0">
              <a:buNone/>
            </a:pPr>
            <a:endParaRPr lang="fi-FI" sz="2400" dirty="0"/>
          </a:p>
          <a:p>
            <a:pPr marL="0" indent="0">
              <a:buNone/>
            </a:pPr>
            <a:r>
              <a:rPr lang="fi-FI" dirty="0" smtClean="0"/>
              <a:t> </a:t>
            </a:r>
            <a:endParaRPr lang="fi-FI" dirty="0"/>
          </a:p>
        </p:txBody>
      </p:sp>
      <p:pic>
        <p:nvPicPr>
          <p:cNvPr id="4" name="Kuva 1" descr="Macintosh HD:Users:jossu:Desktop:IPPO:IPPO_hahmot:Ippo_png:iloin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2781" y="4093535"/>
            <a:ext cx="2041378" cy="189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33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1835</TotalTime>
  <Words>1315</Words>
  <Application>Microsoft Office PowerPoint</Application>
  <PresentationFormat>Laajakuva</PresentationFormat>
  <Paragraphs>261</Paragraphs>
  <Slides>29</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29</vt:i4>
      </vt:variant>
    </vt:vector>
  </HeadingPairs>
  <TitlesOfParts>
    <vt:vector size="36" baseType="lpstr">
      <vt:lpstr>Arial</vt:lpstr>
      <vt:lpstr>Calibri</vt:lpstr>
      <vt:lpstr>Calibri Light</vt:lpstr>
      <vt:lpstr>Lucida Handwriting</vt:lpstr>
      <vt:lpstr>Times New Roman</vt:lpstr>
      <vt:lpstr>Verdana</vt:lpstr>
      <vt:lpstr>Office-teema</vt:lpstr>
      <vt:lpstr>                IPPO- OPPIMISKOKONAISUUS</vt:lpstr>
      <vt:lpstr>PowerPoint-esitys</vt:lpstr>
      <vt:lpstr> IPPO - työkalu opetussuunnitelman mukaiseen toimintaan</vt:lpstr>
      <vt:lpstr>Koulutuksen aikataulu</vt:lpstr>
      <vt:lpstr>PowerPoint-esitys</vt:lpstr>
      <vt:lpstr>Maailma muuttuu</vt:lpstr>
      <vt:lpstr>Tulevaisuuden taidot: Oppilaslähtöinen opetustyö ja oppimisen omistajuus ovat osa kansainvälistä kasvatusideologiaa</vt:lpstr>
      <vt:lpstr>OPS 2014 Oppimiskäsitys: oppilas on aktiivinen toimija, vuorovaikutus, myönteiset kokemukset, itseohjautuvuus, oppiva yhteisö (yhteisöllinen tiedon rakentuminen), monipuolista oppimista korostava toimintakulttuuri</vt:lpstr>
      <vt:lpstr>Puhdas oppiminen ja sisäinen motivaatio</vt:lpstr>
      <vt:lpstr> Oppijan aktiivisuus keskiössä,  Oman oppimisen omistajuus </vt:lpstr>
      <vt:lpstr> Metakognitiivinen tieto ja taito - Oppimaan oppiminen Oppimisen taito –video: https://www.youtube.com/watch?v=S58Q23SB8HE&amp;amp;feature=youtu.be </vt:lpstr>
      <vt:lpstr>Oppimisen jippoja</vt:lpstr>
      <vt:lpstr>https://peda.net/hollolakarkola/opetus/i/oppimistehtävät  Esimerkkikerta: Järjestys Ippo (Power Point)</vt:lpstr>
      <vt:lpstr>Ipon muistiinpano,- muisti- ja lukutekniikat </vt:lpstr>
      <vt:lpstr>PowerPoint-esitys</vt:lpstr>
      <vt:lpstr>PowerPoint-esitys</vt:lpstr>
      <vt:lpstr>PowerPoint-esitys</vt:lpstr>
      <vt:lpstr>PowerPoint-esitys</vt:lpstr>
      <vt:lpstr>PowerPoint-esitys</vt:lpstr>
      <vt:lpstr>IPPO-työkirjat: laaja ja suppea</vt:lpstr>
      <vt:lpstr>Oppimispäiväkirja: Ippo ja minä - vain palautteen avulla voi kehittyä</vt:lpstr>
      <vt:lpstr>Itse- ja vertaisarviointi Lähde: Karoliina Kilponen, Reetta Nyman ja Kaisa Tukia</vt:lpstr>
      <vt:lpstr>Esimerkkejä arvioinnin apukysymyksistä:</vt:lpstr>
      <vt:lpstr>Esimerkkejä palautteen antamiseen</vt:lpstr>
      <vt:lpstr>Ippo käytännössä Miten sovellan Ippoa omassa työssäni?</vt:lpstr>
      <vt:lpstr>OPETTAJAN HUONEENTAULUT Lähde: Juho Norrena (2016) Laaja-alainen osaaminen käytäntöön</vt:lpstr>
      <vt:lpstr>Innostusta ja kannustusta</vt:lpstr>
      <vt:lpstr>Lisätietoja</vt:lpstr>
      <vt:lpstr>PowerPoint-esitys</vt:lpstr>
    </vt:vector>
  </TitlesOfParts>
  <Company>Lahden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IPPO- OPPIMISKOKONAISUUS</dc:title>
  <dc:creator>Kivekäs Johanna</dc:creator>
  <cp:lastModifiedBy>Kivekäs Johanna</cp:lastModifiedBy>
  <cp:revision>92</cp:revision>
  <cp:lastPrinted>2018-11-02T09:02:47Z</cp:lastPrinted>
  <dcterms:created xsi:type="dcterms:W3CDTF">2018-09-27T09:48:03Z</dcterms:created>
  <dcterms:modified xsi:type="dcterms:W3CDTF">2018-11-05T12:40:08Z</dcterms:modified>
</cp:coreProperties>
</file>