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20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2975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11241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310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2486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21658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5668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857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06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585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603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9251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87AE72-AC7E-8E46-834C-33CB9F27F3DE}" type="datetimeFigureOut">
              <a:rPr lang="fi-FI" smtClean="0"/>
              <a:t>30.10.17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62A9B-20CB-A844-B9D8-BC103834D0F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63568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IPPO-MALLI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tx1"/>
                </a:solidFill>
              </a:rPr>
              <a:t>Toimintamalli opetuksen </a:t>
            </a:r>
          </a:p>
          <a:p>
            <a:r>
              <a:rPr lang="fi-FI" dirty="0" smtClean="0">
                <a:solidFill>
                  <a:schemeClr val="tx1"/>
                </a:solidFill>
              </a:rPr>
              <a:t>osa-alueista, joihin opettaja voi soveltaa oman opetustyylinsä.</a:t>
            </a:r>
            <a:endParaRPr lang="fi-FI" dirty="0">
              <a:solidFill>
                <a:schemeClr val="tx1"/>
              </a:solidFill>
            </a:endParaRPr>
          </a:p>
        </p:txBody>
      </p:sp>
      <p:pic>
        <p:nvPicPr>
          <p:cNvPr id="4" name="Kuva 3" descr="blankko_tosi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002" y="777513"/>
            <a:ext cx="1961198" cy="2822937"/>
          </a:xfrm>
          <a:prstGeom prst="rect">
            <a:avLst/>
          </a:prstGeom>
        </p:spPr>
      </p:pic>
      <p:pic>
        <p:nvPicPr>
          <p:cNvPr id="5" name="Kuva 4" descr="blankko_tosi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991" y="1215476"/>
            <a:ext cx="2047355" cy="23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0874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MOTIVOINTI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fi-FI" b="1" dirty="0" smtClean="0"/>
              <a:t>Motivointi</a:t>
            </a:r>
            <a:endParaRPr lang="fi-FI" b="1" dirty="0"/>
          </a:p>
          <a:p>
            <a:pPr>
              <a:buFontTx/>
              <a:buChar char="-"/>
            </a:pPr>
            <a:r>
              <a:rPr lang="fi-FI" dirty="0" smtClean="0"/>
              <a:t>Herättää kiinnostuksen opittavaan aiheeseen</a:t>
            </a:r>
          </a:p>
          <a:p>
            <a:pPr>
              <a:buFontTx/>
              <a:buChar char="-"/>
            </a:pPr>
            <a:r>
              <a:rPr lang="fi-FI" dirty="0" smtClean="0"/>
              <a:t>Liittyy oppilaan elämään ja tunteisiin</a:t>
            </a:r>
          </a:p>
          <a:p>
            <a:pPr>
              <a:buFontTx/>
              <a:buChar char="-"/>
            </a:pPr>
            <a:r>
              <a:rPr lang="fi-FI" dirty="0" smtClean="0"/>
              <a:t>Mahdolliset </a:t>
            </a:r>
            <a:r>
              <a:rPr lang="fi-FI" dirty="0" err="1" smtClean="0"/>
              <a:t>vierailut-</a:t>
            </a:r>
            <a:r>
              <a:rPr lang="fi-FI" dirty="0" smtClean="0"/>
              <a:t> ja opintokäynnit koulun     lähiympäristöön tai ulkopuoliset vierailijat koululle</a:t>
            </a:r>
          </a:p>
          <a:p>
            <a:pPr marL="0" indent="0">
              <a:buNone/>
            </a:pPr>
            <a:r>
              <a:rPr lang="fi-FI" b="1" dirty="0" smtClean="0"/>
              <a:t>Asetetut tavoitteet:</a:t>
            </a:r>
          </a:p>
          <a:p>
            <a:pPr>
              <a:buFontTx/>
              <a:buChar char="-"/>
            </a:pPr>
            <a:r>
              <a:rPr lang="fi-FI" dirty="0"/>
              <a:t>L</a:t>
            </a:r>
            <a:r>
              <a:rPr lang="fi-FI" dirty="0" smtClean="0"/>
              <a:t>aaja-alaisen osaamisen taidot</a:t>
            </a:r>
          </a:p>
          <a:p>
            <a:pPr>
              <a:buFontTx/>
              <a:buChar char="-"/>
            </a:pPr>
            <a:r>
              <a:rPr lang="fi-FI" dirty="0" smtClean="0"/>
              <a:t>Oppisisällöt</a:t>
            </a:r>
          </a:p>
          <a:p>
            <a:pPr marL="0" indent="0">
              <a:buNone/>
            </a:pPr>
            <a:r>
              <a:rPr lang="fi-FI" b="1" dirty="0" smtClean="0"/>
              <a:t>Oppilaan omat tavoitteet</a:t>
            </a:r>
          </a:p>
          <a:p>
            <a:pPr marL="0" indent="0">
              <a:buNone/>
            </a:pPr>
            <a:r>
              <a:rPr lang="fi-FI" dirty="0" smtClean="0"/>
              <a:t>- Mitä jo osaan? Missä haluan kehittyä?</a:t>
            </a:r>
          </a:p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>
              <a:buFontTx/>
              <a:buChar char="-"/>
            </a:pPr>
            <a:endParaRPr lang="fi-FI" dirty="0" smtClean="0"/>
          </a:p>
          <a:p>
            <a:pPr>
              <a:buFontTx/>
              <a:buChar char="-"/>
            </a:pPr>
            <a:endParaRPr lang="fi-FI" dirty="0"/>
          </a:p>
        </p:txBody>
      </p:sp>
      <p:pic>
        <p:nvPicPr>
          <p:cNvPr id="5" name="Kuva 4" descr="jengi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7002" y="0"/>
            <a:ext cx="2306998" cy="19606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5796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ARKI JA ELÄMÄ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Käsiteltävästä sisällöstä/aiheesta/teemasta/ilmiöstä nostettu yksittäinen asia (esim. muurahainen, leipä, tennari) , joka on lähellä oppilaan arkea ja elämää. 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 smtClean="0"/>
              <a:t>Kyseisen yksittäisen asian avulla avataan uusia näkökulmia käsiteltävään asiaan.</a:t>
            </a:r>
            <a:endParaRPr lang="fi-FI" dirty="0"/>
          </a:p>
        </p:txBody>
      </p:sp>
      <p:pic>
        <p:nvPicPr>
          <p:cNvPr id="4" name="Sisällön paikkamerkki 7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7542"/>
            <a:ext cx="1498560" cy="1951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418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TIEDONHAKU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b="1" dirty="0" smtClean="0"/>
              <a:t>Tiedonhaku opettajan johdolla eri lähteitä käyttämällä:</a:t>
            </a:r>
          </a:p>
          <a:p>
            <a:pPr>
              <a:buFontTx/>
              <a:buChar char="-"/>
            </a:pPr>
            <a:r>
              <a:rPr lang="fi-FI" dirty="0"/>
              <a:t>k</a:t>
            </a:r>
            <a:r>
              <a:rPr lang="fi-FI" dirty="0" smtClean="0"/>
              <a:t>irjallisuus</a:t>
            </a:r>
          </a:p>
          <a:p>
            <a:pPr marL="0" indent="0">
              <a:buNone/>
            </a:pPr>
            <a:r>
              <a:rPr lang="fi-FI" dirty="0" smtClean="0"/>
              <a:t>-  internet</a:t>
            </a:r>
          </a:p>
          <a:p>
            <a:pPr>
              <a:buFontTx/>
              <a:buChar char="-"/>
            </a:pPr>
            <a:r>
              <a:rPr lang="fi-FI" dirty="0" smtClean="0"/>
              <a:t>videot, dokumentit ym.</a:t>
            </a:r>
          </a:p>
          <a:p>
            <a:pPr>
              <a:buFontTx/>
              <a:buChar char="-"/>
            </a:pPr>
            <a:r>
              <a:rPr lang="fi-FI" dirty="0"/>
              <a:t>h</a:t>
            </a:r>
            <a:r>
              <a:rPr lang="fi-FI" dirty="0" smtClean="0"/>
              <a:t>aastattelut</a:t>
            </a:r>
          </a:p>
          <a:p>
            <a:pPr>
              <a:buFontTx/>
              <a:buChar char="-"/>
            </a:pPr>
            <a:r>
              <a:rPr lang="fi-FI" dirty="0"/>
              <a:t>t</a:t>
            </a:r>
            <a:r>
              <a:rPr lang="fi-FI" dirty="0" smtClean="0"/>
              <a:t>utkivat ja kokeelliset tehtävät</a:t>
            </a:r>
          </a:p>
          <a:p>
            <a:pPr>
              <a:buFontTx/>
              <a:buChar char="-"/>
            </a:pPr>
            <a:r>
              <a:rPr lang="fi-FI" dirty="0" smtClean="0"/>
              <a:t>Vierailut ym.</a:t>
            </a:r>
            <a:endParaRPr lang="fi-FI" dirty="0"/>
          </a:p>
        </p:txBody>
      </p:sp>
      <p:pic>
        <p:nvPicPr>
          <p:cNvPr id="4" name="Sisällön paikkamerkki 8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81462" y="2557243"/>
            <a:ext cx="2278623" cy="241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93115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000" b="1" dirty="0" smtClean="0"/>
              <a:t>TIEDON KÄSITTELY </a:t>
            </a:r>
            <a:br>
              <a:rPr lang="fi-FI" sz="4000" b="1" dirty="0" smtClean="0"/>
            </a:br>
            <a:r>
              <a:rPr lang="fi-FI" sz="4000" b="1" dirty="0" smtClean="0"/>
              <a:t>JA SOVELTAMINEN</a:t>
            </a:r>
            <a:endParaRPr lang="fi-FI" sz="40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713760"/>
            <a:ext cx="8229600" cy="4412403"/>
          </a:xfrm>
        </p:spPr>
        <p:txBody>
          <a:bodyPr>
            <a:normAutofit fontScale="92500" lnSpcReduction="20000"/>
          </a:bodyPr>
          <a:lstStyle/>
          <a:p>
            <a:endParaRPr lang="fi-FI" dirty="0" smtClean="0"/>
          </a:p>
          <a:p>
            <a:r>
              <a:rPr lang="fi-FI" dirty="0" smtClean="0"/>
              <a:t>Tiedon </a:t>
            </a:r>
            <a:r>
              <a:rPr lang="fi-FI" dirty="0" smtClean="0"/>
              <a:t>käsittely oppimaan oppimisen taitoja hyödyntäen (itsenäisesti, pareittain tai ryhmässä)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Työlle laaditaan suunnitelma ja aikataulu</a:t>
            </a:r>
          </a:p>
          <a:p>
            <a:endParaRPr lang="fi-FI" dirty="0" smtClean="0"/>
          </a:p>
          <a:p>
            <a:r>
              <a:rPr lang="fi-FI" dirty="0" smtClean="0"/>
              <a:t>Tiedon soveltaminen: </a:t>
            </a:r>
          </a:p>
          <a:p>
            <a:pPr marL="0" indent="0">
              <a:buNone/>
            </a:pPr>
            <a:r>
              <a:rPr lang="fi-FI" dirty="0" smtClean="0"/>
              <a:t>suullinen esitys, kirjallinen esitys (posteri, kirjoitelma jne.), PowerPoint, sarjakuva, haastattelu, kuunnelma, selostus tai joku muu</a:t>
            </a:r>
          </a:p>
          <a:p>
            <a:pPr marL="0" indent="0">
              <a:buNone/>
            </a:pPr>
            <a:endParaRPr lang="fi-FI" dirty="0" smtClean="0"/>
          </a:p>
          <a:p>
            <a:endParaRPr lang="fi-FI" dirty="0"/>
          </a:p>
        </p:txBody>
      </p:sp>
      <p:pic>
        <p:nvPicPr>
          <p:cNvPr id="4" name="Sisällön paikkamerkki 4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079" y="274638"/>
            <a:ext cx="1308059" cy="1439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230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ITSEARVIOINTI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 smtClean="0"/>
              <a:t>Oppimisen ja työskentelyn arviointi ja dokumentointi monipuolisia menetelmiä hyödyntäen</a:t>
            </a:r>
          </a:p>
          <a:p>
            <a:r>
              <a:rPr lang="fi-FI" dirty="0" smtClean="0"/>
              <a:t>Uudessa </a:t>
            </a:r>
            <a:r>
              <a:rPr lang="fi-FI" dirty="0" err="1" smtClean="0"/>
              <a:t>opsissa</a:t>
            </a:r>
            <a:r>
              <a:rPr lang="fi-FI" dirty="0" smtClean="0"/>
              <a:t> korostuvat:</a:t>
            </a:r>
          </a:p>
          <a:p>
            <a:pPr marL="0" indent="0">
              <a:buNone/>
            </a:pPr>
            <a:r>
              <a:rPr lang="fi-FI" dirty="0" smtClean="0"/>
              <a:t>-  Opettajan kannustava palaute</a:t>
            </a:r>
          </a:p>
          <a:p>
            <a:pPr>
              <a:buFontTx/>
              <a:buChar char="-"/>
            </a:pPr>
            <a:r>
              <a:rPr lang="fi-FI" dirty="0" err="1" smtClean="0"/>
              <a:t>Itsearviointi/</a:t>
            </a:r>
            <a:r>
              <a:rPr lang="fi-FI" dirty="0" err="1"/>
              <a:t>v</a:t>
            </a:r>
            <a:r>
              <a:rPr lang="fi-FI" dirty="0" err="1" smtClean="0"/>
              <a:t>ertaisarviointi</a:t>
            </a:r>
            <a:endParaRPr lang="fi-FI" dirty="0" smtClean="0"/>
          </a:p>
          <a:p>
            <a:pPr>
              <a:buFontTx/>
              <a:buChar char="-"/>
            </a:pPr>
            <a:r>
              <a:rPr lang="fi-FI" dirty="0"/>
              <a:t>O</a:t>
            </a:r>
            <a:r>
              <a:rPr lang="fi-FI" dirty="0" smtClean="0"/>
              <a:t>pettajien arviointi suhteessa asetettuihin tavoitteisiin (laaja-alainen osaaminen, oppisisällöt, oppilaan omat tavoitteet)</a:t>
            </a:r>
            <a:endParaRPr lang="fi-FI" dirty="0"/>
          </a:p>
        </p:txBody>
      </p:sp>
      <p:pic>
        <p:nvPicPr>
          <p:cNvPr id="4" name="Sisällön paikkamerkki 4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13333" y="667005"/>
            <a:ext cx="1399792" cy="1866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9967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3600" b="1" dirty="0" smtClean="0"/>
              <a:t>TOIMINTAKULTTUURIN </a:t>
            </a:r>
            <a:br>
              <a:rPr lang="fi-FI" sz="3600" b="1" dirty="0" smtClean="0"/>
            </a:br>
            <a:r>
              <a:rPr lang="fi-FI" sz="3600" b="1" dirty="0" smtClean="0"/>
              <a:t>ARVIOINTI</a:t>
            </a:r>
            <a:endParaRPr lang="fi-FI" sz="3600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Toimintakulttuuriin liittyvä kysely kaikille koulun oppilaille</a:t>
            </a:r>
          </a:p>
          <a:p>
            <a:r>
              <a:rPr lang="fi-FI" dirty="0"/>
              <a:t>Millaisia </a:t>
            </a:r>
            <a:r>
              <a:rPr lang="fi-FI" dirty="0" smtClean="0"/>
              <a:t>oppimistehtävät </a:t>
            </a:r>
            <a:r>
              <a:rPr lang="fi-FI" dirty="0"/>
              <a:t>olivat?</a:t>
            </a:r>
          </a:p>
          <a:p>
            <a:r>
              <a:rPr lang="fi-FI" dirty="0"/>
              <a:t>Miten </a:t>
            </a:r>
            <a:r>
              <a:rPr lang="fi-FI" dirty="0" smtClean="0"/>
              <a:t>ryhmätyö onnistui? (</a:t>
            </a:r>
            <a:r>
              <a:rPr lang="fi-FI" dirty="0"/>
              <a:t>kavereiden kanssa keskustelu, kaverin auttaminen ja kannustus</a:t>
            </a:r>
            <a:r>
              <a:rPr lang="fi-FI" dirty="0" smtClean="0"/>
              <a:t>)</a:t>
            </a:r>
            <a:endParaRPr lang="fi-FI" dirty="0"/>
          </a:p>
          <a:p>
            <a:r>
              <a:rPr lang="fi-FI" dirty="0"/>
              <a:t>Millainen </a:t>
            </a:r>
            <a:r>
              <a:rPr lang="fi-FI" dirty="0" smtClean="0"/>
              <a:t>ilmapiiri oppimiskerran </a:t>
            </a:r>
            <a:r>
              <a:rPr lang="fi-FI" dirty="0"/>
              <a:t>aikana oli?</a:t>
            </a:r>
          </a:p>
        </p:txBody>
      </p:sp>
      <p:pic>
        <p:nvPicPr>
          <p:cNvPr id="4" name="Sisällön paikkamerkki 5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650" y="468618"/>
            <a:ext cx="1373325" cy="1763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763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Etu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301</TotalTime>
  <Words>242</Words>
  <Application>Microsoft Macintosh PowerPoint</Application>
  <PresentationFormat>Näytössä katseltava diaesitys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8" baseType="lpstr">
      <vt:lpstr>Office-teema</vt:lpstr>
      <vt:lpstr>IPPO-MALLI</vt:lpstr>
      <vt:lpstr>MOTIVOINTI</vt:lpstr>
      <vt:lpstr>ARKI JA ELÄMÄ</vt:lpstr>
      <vt:lpstr>TIEDONHAKU</vt:lpstr>
      <vt:lpstr>TIEDON KÄSITTELY  JA SOVELTAMINEN</vt:lpstr>
      <vt:lpstr>ITSEARVIOINTI</vt:lpstr>
      <vt:lpstr>TOIMINTAKULTTUURIN  ARVIOINTI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IPPO-MALLI</dc:title>
  <dc:creator>Jorma Kivekäs</dc:creator>
  <cp:lastModifiedBy>Jorma Kivekäs</cp:lastModifiedBy>
  <cp:revision>19</cp:revision>
  <dcterms:created xsi:type="dcterms:W3CDTF">2017-01-21T19:49:50Z</dcterms:created>
  <dcterms:modified xsi:type="dcterms:W3CDTF">2017-10-30T20:27:56Z</dcterms:modified>
</cp:coreProperties>
</file>