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97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24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31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4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65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66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57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6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8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60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25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AE72-AC7E-8E46-834C-33CB9F27F3DE}" type="datetimeFigureOut">
              <a:rPr lang="fi-FI" smtClean="0"/>
              <a:t>23.1.17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62A9B-20CB-A844-B9D8-BC103834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56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IPPO-MALLI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Toimintamalli opetuksen 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osa-alueista, joihin opettaja voi soveltaa oman opetustyylinsä.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 descr="blankko_to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02" y="777513"/>
            <a:ext cx="1961198" cy="2822937"/>
          </a:xfrm>
          <a:prstGeom prst="rect">
            <a:avLst/>
          </a:prstGeom>
        </p:spPr>
      </p:pic>
      <p:pic>
        <p:nvPicPr>
          <p:cNvPr id="5" name="Kuva 4" descr="blankko_tosi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1" y="1215476"/>
            <a:ext cx="2047355" cy="23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IPPO-VOIMA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Motivointi</a:t>
            </a:r>
            <a:endParaRPr lang="fi-FI" b="1" dirty="0"/>
          </a:p>
          <a:p>
            <a:pPr>
              <a:buFontTx/>
              <a:buChar char="-"/>
            </a:pPr>
            <a:r>
              <a:rPr lang="fi-FI" dirty="0" smtClean="0"/>
              <a:t>Herättää kiinnostuksen opittavaan aiheeseen</a:t>
            </a:r>
          </a:p>
          <a:p>
            <a:pPr>
              <a:buFontTx/>
              <a:buChar char="-"/>
            </a:pPr>
            <a:r>
              <a:rPr lang="fi-FI" dirty="0" smtClean="0"/>
              <a:t>Liittyy oppilaan elämään ja tunteisiin</a:t>
            </a:r>
          </a:p>
          <a:p>
            <a:pPr>
              <a:buFontTx/>
              <a:buChar char="-"/>
            </a:pPr>
            <a:r>
              <a:rPr lang="fi-FI" dirty="0" smtClean="0"/>
              <a:t>Mahdolliset </a:t>
            </a:r>
            <a:r>
              <a:rPr lang="fi-FI" dirty="0" err="1" smtClean="0"/>
              <a:t>vierailut-</a:t>
            </a:r>
            <a:r>
              <a:rPr lang="fi-FI" dirty="0" smtClean="0"/>
              <a:t> ja opintokäynnit koulun     lähiympäristöön tai ulkopuoliset vierailijat koululle</a:t>
            </a:r>
          </a:p>
          <a:p>
            <a:pPr marL="0" indent="0">
              <a:buNone/>
            </a:pPr>
            <a:r>
              <a:rPr lang="fi-FI" b="1" dirty="0" smtClean="0"/>
              <a:t>Asetetut tavoitteet:</a:t>
            </a:r>
          </a:p>
          <a:p>
            <a:pPr>
              <a:buFontTx/>
              <a:buChar char="-"/>
            </a:pPr>
            <a:r>
              <a:rPr lang="fi-FI" dirty="0"/>
              <a:t>L</a:t>
            </a:r>
            <a:r>
              <a:rPr lang="fi-FI" dirty="0" smtClean="0"/>
              <a:t>aaja-alaisen osaamisen taidot</a:t>
            </a:r>
          </a:p>
          <a:p>
            <a:pPr>
              <a:buFontTx/>
              <a:buChar char="-"/>
            </a:pPr>
            <a:r>
              <a:rPr lang="fi-FI" dirty="0" smtClean="0"/>
              <a:t>Oppisisällöt</a:t>
            </a:r>
          </a:p>
          <a:p>
            <a:pPr marL="0" indent="0">
              <a:buNone/>
            </a:pPr>
            <a:r>
              <a:rPr lang="fi-FI" b="1" dirty="0" smtClean="0"/>
              <a:t>Oppilaan omat tavoitteet</a:t>
            </a:r>
          </a:p>
          <a:p>
            <a:pPr marL="0" indent="0">
              <a:buNone/>
            </a:pPr>
            <a:r>
              <a:rPr lang="fi-FI" dirty="0" smtClean="0"/>
              <a:t>- Mitä jo osaan? Missä haluan kehittyä?</a:t>
            </a:r>
          </a:p>
          <a:p>
            <a:pPr>
              <a:buFontTx/>
              <a:buChar char="-"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814" y="785577"/>
            <a:ext cx="1433012" cy="19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LEMPI-IPPO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Käsiteltävästä sisällöstä/aiheesta/teemasta/ilmiöstä nostettu yksittäinen asia (esim. muurahainen, leipä, tennari) , joka on lähellä oppilaan arkea ja elämää.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Kyseisen yksittäisen asian avulla avataan uusia näkökulmia käsiteltävään asiaan.</a:t>
            </a:r>
            <a:endParaRPr lang="fi-FI" dirty="0"/>
          </a:p>
        </p:txBody>
      </p:sp>
      <p:pic>
        <p:nvPicPr>
          <p:cNvPr id="4" name="Sisällön paikkamerkki 7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542"/>
            <a:ext cx="1498560" cy="19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IPPO-INFO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 smtClean="0"/>
              <a:t>Tiedonhaku opettajan johdolla eri lähteitä käyttämällä:</a:t>
            </a:r>
          </a:p>
          <a:p>
            <a:pPr>
              <a:buFontTx/>
              <a:buChar char="-"/>
            </a:pPr>
            <a:r>
              <a:rPr lang="fi-FI" dirty="0"/>
              <a:t>k</a:t>
            </a:r>
            <a:r>
              <a:rPr lang="fi-FI" dirty="0" smtClean="0"/>
              <a:t>irjallisuus</a:t>
            </a:r>
          </a:p>
          <a:p>
            <a:pPr marL="0" indent="0">
              <a:buNone/>
            </a:pPr>
            <a:r>
              <a:rPr lang="fi-FI" dirty="0" smtClean="0"/>
              <a:t>-  internet</a:t>
            </a:r>
          </a:p>
          <a:p>
            <a:pPr>
              <a:buFontTx/>
              <a:buChar char="-"/>
            </a:pPr>
            <a:r>
              <a:rPr lang="fi-FI" dirty="0" smtClean="0"/>
              <a:t>videot, dokumentit ym.</a:t>
            </a:r>
          </a:p>
          <a:p>
            <a:pPr>
              <a:buFontTx/>
              <a:buChar char="-"/>
            </a:pPr>
            <a:r>
              <a:rPr lang="fi-FI" dirty="0"/>
              <a:t>h</a:t>
            </a:r>
            <a:r>
              <a:rPr lang="fi-FI" dirty="0" smtClean="0"/>
              <a:t>aastattelut</a:t>
            </a:r>
          </a:p>
          <a:p>
            <a:pPr>
              <a:buFontTx/>
              <a:buChar char="-"/>
            </a:pPr>
            <a:r>
              <a:rPr lang="fi-FI" dirty="0"/>
              <a:t>t</a:t>
            </a:r>
            <a:r>
              <a:rPr lang="fi-FI" dirty="0" smtClean="0"/>
              <a:t>utkivat ja kokeelliset tehtävät</a:t>
            </a:r>
          </a:p>
          <a:p>
            <a:pPr>
              <a:buFontTx/>
              <a:buChar char="-"/>
            </a:pPr>
            <a:r>
              <a:rPr lang="fi-FI" dirty="0" smtClean="0"/>
              <a:t>Vierailut ym.</a:t>
            </a:r>
            <a:endParaRPr lang="fi-FI" dirty="0"/>
          </a:p>
        </p:txBody>
      </p:sp>
      <p:pic>
        <p:nvPicPr>
          <p:cNvPr id="4" name="Sisällön paikkamerkki 8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462" y="2557243"/>
            <a:ext cx="2278623" cy="24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1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IPPO-OPPI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Tiedon käsittely oppimaan oppimisen taitoja hyödyntäen (itsenäisesti, pareittain tai ryhmässä)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Työlle laaditaan suunnitelma ja aikataulu</a:t>
            </a:r>
          </a:p>
          <a:p>
            <a:endParaRPr lang="fi-FI" dirty="0" smtClean="0"/>
          </a:p>
          <a:p>
            <a:r>
              <a:rPr lang="fi-FI" dirty="0" smtClean="0"/>
              <a:t>Tiedon soveltaminen: </a:t>
            </a:r>
          </a:p>
          <a:p>
            <a:pPr marL="0" indent="0">
              <a:buNone/>
            </a:pPr>
            <a:r>
              <a:rPr lang="fi-FI" dirty="0" smtClean="0"/>
              <a:t>suullinen esitys, kirjallinen esitys (posteri, kirjoitelma jne.), PowerPoint, sarjakuva, haastattelu, kuunnelma, selostus tai joku muu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4" name="Sisällön paikkamerkki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079" y="274638"/>
            <a:ext cx="1308059" cy="14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IPPO JA MINÄ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Oppimisen ja työskentelyn arviointi ja dokumentointi monipuolisia menetelmiä hyödyntäen</a:t>
            </a:r>
          </a:p>
          <a:p>
            <a:r>
              <a:rPr lang="fi-FI" dirty="0" smtClean="0"/>
              <a:t>Uudessa </a:t>
            </a:r>
            <a:r>
              <a:rPr lang="fi-FI" dirty="0" err="1" smtClean="0"/>
              <a:t>opsissa</a:t>
            </a:r>
            <a:r>
              <a:rPr lang="fi-FI" dirty="0" smtClean="0"/>
              <a:t> korostuvat:</a:t>
            </a:r>
          </a:p>
          <a:p>
            <a:pPr marL="0" indent="0">
              <a:buNone/>
            </a:pPr>
            <a:r>
              <a:rPr lang="fi-FI" dirty="0" smtClean="0"/>
              <a:t>-  Opettajan kannustava palaute</a:t>
            </a:r>
          </a:p>
          <a:p>
            <a:pPr>
              <a:buFontTx/>
              <a:buChar char="-"/>
            </a:pPr>
            <a:r>
              <a:rPr lang="fi-FI" dirty="0" err="1" smtClean="0"/>
              <a:t>Itsearviointi/</a:t>
            </a:r>
            <a:r>
              <a:rPr lang="fi-FI" dirty="0" err="1"/>
              <a:t>v</a:t>
            </a:r>
            <a:r>
              <a:rPr lang="fi-FI" dirty="0" err="1" smtClean="0"/>
              <a:t>ertaisarviointi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/>
              <a:t>O</a:t>
            </a:r>
            <a:r>
              <a:rPr lang="fi-FI" dirty="0" smtClean="0"/>
              <a:t>pettajien arviointi suhteessa asetettuihin tavoitteisiin (laaja-alainen osaaminen, oppisisällöt, oppilaan omat tavoitteet)</a:t>
            </a:r>
            <a:endParaRPr lang="fi-FI" dirty="0"/>
          </a:p>
        </p:txBody>
      </p:sp>
      <p:pic>
        <p:nvPicPr>
          <p:cNvPr id="4" name="Sisällön paikkamerkki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333" y="667005"/>
            <a:ext cx="1399792" cy="18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9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IPON YLÄFEMMA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Toimintakulttuuriin liittyvä kysely kaikille koulun oppilaille</a:t>
            </a:r>
            <a:endParaRPr lang="fi-FI" dirty="0" smtClean="0"/>
          </a:p>
          <a:p>
            <a:r>
              <a:rPr lang="fi-FI" dirty="0"/>
              <a:t>Millaisia </a:t>
            </a:r>
            <a:r>
              <a:rPr lang="fi-FI" dirty="0" smtClean="0"/>
              <a:t>oppimistehtävät </a:t>
            </a:r>
            <a:r>
              <a:rPr lang="fi-FI" dirty="0"/>
              <a:t>olivat?</a:t>
            </a:r>
          </a:p>
          <a:p>
            <a:r>
              <a:rPr lang="fi-FI" dirty="0"/>
              <a:t>Miten </a:t>
            </a:r>
            <a:r>
              <a:rPr lang="fi-FI" dirty="0" smtClean="0"/>
              <a:t>ryhmätyö </a:t>
            </a:r>
            <a:r>
              <a:rPr lang="fi-FI" dirty="0" smtClean="0"/>
              <a:t>onnistui? </a:t>
            </a:r>
            <a:r>
              <a:rPr lang="fi-FI" smtClean="0"/>
              <a:t>(</a:t>
            </a:r>
            <a:r>
              <a:rPr lang="fi-FI" dirty="0"/>
              <a:t>kavereiden kanssa keskustelu, kaverin auttaminen ja </a:t>
            </a:r>
            <a:r>
              <a:rPr lang="fi-FI"/>
              <a:t>kannustus</a:t>
            </a:r>
            <a:r>
              <a:rPr lang="fi-FI" smtClean="0"/>
              <a:t>)</a:t>
            </a:r>
            <a:endParaRPr lang="fi-FI" dirty="0"/>
          </a:p>
          <a:p>
            <a:r>
              <a:rPr lang="fi-FI" dirty="0"/>
              <a:t>Millainen </a:t>
            </a:r>
            <a:r>
              <a:rPr lang="fi-FI" dirty="0" smtClean="0"/>
              <a:t>ilmapiiri oppimiskerran </a:t>
            </a:r>
            <a:r>
              <a:rPr lang="fi-FI" dirty="0"/>
              <a:t>aikana oli?</a:t>
            </a:r>
          </a:p>
        </p:txBody>
      </p:sp>
      <p:pic>
        <p:nvPicPr>
          <p:cNvPr id="4" name="Sisällön paikkamerkki 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0" y="468618"/>
            <a:ext cx="1373325" cy="17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6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tu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250</Words>
  <Application>Microsoft Macintosh PowerPoint</Application>
  <PresentationFormat>Näytössä katseltava diaesitys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IPPO-MALLI</vt:lpstr>
      <vt:lpstr>IPPO-VOIMA</vt:lpstr>
      <vt:lpstr>LEMPI-IPPO</vt:lpstr>
      <vt:lpstr>IPPO-INFO</vt:lpstr>
      <vt:lpstr>IPPO-OPPI</vt:lpstr>
      <vt:lpstr>IPPO JA MINÄ</vt:lpstr>
      <vt:lpstr>IPON YLÄFEMMA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IPPO-MALLI</dc:title>
  <dc:creator>Jorma Kivekäs</dc:creator>
  <cp:lastModifiedBy>Jorma Kivekäs</cp:lastModifiedBy>
  <cp:revision>17</cp:revision>
  <dcterms:created xsi:type="dcterms:W3CDTF">2017-01-21T19:49:50Z</dcterms:created>
  <dcterms:modified xsi:type="dcterms:W3CDTF">2017-01-23T11:38:38Z</dcterms:modified>
</cp:coreProperties>
</file>