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6" r:id="rId4"/>
    <p:sldId id="257" r:id="rId5"/>
    <p:sldId id="259" r:id="rId6"/>
    <p:sldId id="265" r:id="rId7"/>
    <p:sldId id="258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32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FF6AD9-978B-4DE1-B6CE-B6EED4F57EFD}" type="datetimeFigureOut">
              <a:rPr lang="fi-FI" smtClean="0"/>
              <a:t>15.3.2018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EDAD96-9397-4610-948D-01740DD2003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0Az36bNxOR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hollolakarkola/opetus/i/ipon-runk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hollolakarkola/opetus/i" TargetMode="External"/><Relationship Id="rId2" Type="http://schemas.openxmlformats.org/officeDocument/2006/relationships/hyperlink" Target="https://hundred.org/fi/innovations/ipp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sz="5300" b="1" u="sng" dirty="0"/>
            </a:br>
            <a:r>
              <a:rPr lang="fi-FI" sz="5300" b="1" dirty="0">
                <a:solidFill>
                  <a:srgbClr val="FF0000"/>
                </a:solidFill>
              </a:rPr>
              <a:t>IPPO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työkalu uuden opetussuunnitelman mukaiseen toimintaan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4661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Johanna Kivekäs</a:t>
            </a:r>
          </a:p>
          <a:p>
            <a:r>
              <a:rPr lang="fi-FI" dirty="0"/>
              <a:t>Salla Venäläinen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10" y="3371796"/>
            <a:ext cx="1806030" cy="24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Oppimispäiväkirja ja </a:t>
            </a:r>
            <a:r>
              <a:rPr lang="fi-FI" dirty="0" err="1"/>
              <a:t>itsearviointi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effectLst/>
              </a:rPr>
              <a:t>5. Oppimispäiväkirja ja itsearviointi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Osiossa tehdään itsearviointia liittyen omaan oppimiseen, oppimaan oppimisen taitojen kehittymiseen sekä omaan työskentelyyn. Itsearvioinnin toteutus tapahtuu pääosin oppimispäiväkirjan avulla.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Tavoitteena on pohtia ja tiedostaa omia oppimaan oppimisen tietoja ja taitoja. Oppimispäiväkirjaan oppilas voi myös liittää opetuskokonaisuuden aikana tekemiään tuotoksia.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1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Toimintakulttuurin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effectLst/>
              </a:rPr>
              <a:t>6. Toimintakulttuurin arviointi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Osiossa keskitytään ympärillä olevan toimintakulttuurin arviointiin. Arviointia tehdään suhteessa tehtävien mielekkyyteen, ryhmän toimintaan ja oppimisilmapiiriin.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Seuraavat stepit rakentuvat kukin yhdestä oppimiskerrasta. Stepeissä avataan kunkin oppimiskerran tavoite ja sisältö sekä ohjeistetaan väylä käytettäviin materiaaleihin.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98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Kohti uutta oppimista ja </a:t>
            </a:r>
            <a:br>
              <a:rPr lang="fi-FI" dirty="0"/>
            </a:br>
            <a:r>
              <a:rPr lang="fi-FI" dirty="0"/>
              <a:t>tulevaisuuden oppimisympäristöjä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https://www.youtube.com/watch?v=0Az36bNxORw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Ippo</a:t>
            </a:r>
            <a:r>
              <a:rPr lang="fi-FI" dirty="0"/>
              <a:t> on työväline, jonka avulla opettaja voi suunnitella opetuskokonaisuutensa siten, että se keskittyy tukemaan oppilaan oppimaan oppimisen taitoja sekä antaa aikaa näiden taitojen harjoittamiselle. </a:t>
            </a:r>
          </a:p>
          <a:p>
            <a:pPr marL="0" indent="0">
              <a:buNone/>
            </a:pPr>
            <a:r>
              <a:rPr lang="fi-FI" dirty="0"/>
              <a:t>IPPO yhdistää oppimaan oppimisen taitoihin kuuluvat sekä niiden kehittymiseen vaikuttavat tekijät aina luonteenvahvuuksien tunnistamisesta ja oppimistekniikoiden opettelusta arviointitaitojen harjoitteluun.</a:t>
            </a:r>
          </a:p>
          <a:p>
            <a:endParaRPr lang="fi-FI" dirty="0"/>
          </a:p>
        </p:txBody>
      </p:sp>
      <p:pic>
        <p:nvPicPr>
          <p:cNvPr id="4" name="Kuva 3" descr="luke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957441"/>
            <a:ext cx="1507330" cy="15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OPS</a:t>
            </a:r>
            <a:br>
              <a:rPr lang="fi-FI" b="1" dirty="0"/>
            </a:br>
            <a:r>
              <a:rPr lang="fi-FI" sz="2200" b="1" dirty="0"/>
              <a:t>Oppimiskäsitys: oppilas on aktiivinen toimija, vuorovaikutus, myönteiset kokemukset, itseohjautuvuus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Opettajan tehtävänä on</a:t>
            </a:r>
          </a:p>
          <a:p>
            <a:r>
              <a:rPr lang="fi-FI" sz="1400" dirty="0"/>
              <a:t>Opettaa ja ohjata oppilasta sekä</a:t>
            </a:r>
          </a:p>
          <a:p>
            <a:r>
              <a:rPr lang="fi-FI" sz="1400" dirty="0"/>
              <a:t>Innostaa oppilasta oppimiseen </a:t>
            </a:r>
            <a:r>
              <a:rPr lang="fi-FI" sz="1400"/>
              <a:t>ja uteliaisuuteen</a:t>
            </a: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Oppilasta rohkaistaan</a:t>
            </a:r>
          </a:p>
          <a:p>
            <a:r>
              <a:rPr lang="fi-FI" sz="1400" dirty="0"/>
              <a:t>ajattelemaan, kysymään ja keskustelemaan</a:t>
            </a:r>
          </a:p>
          <a:p>
            <a:r>
              <a:rPr lang="fi-FI" sz="1400" dirty="0"/>
              <a:t>hahmottamaan yhteys oman toiminnan ja saavutusten välillä</a:t>
            </a:r>
          </a:p>
          <a:p>
            <a:r>
              <a:rPr lang="fi-FI" sz="1400" dirty="0"/>
              <a:t>haastamaan osaamistaan ja selviytymään tehtävistään</a:t>
            </a:r>
          </a:p>
          <a:p>
            <a:pPr marL="0" indent="0">
              <a:buNone/>
            </a:pPr>
            <a:r>
              <a:rPr lang="fi-FI" sz="1400" b="1" dirty="0"/>
              <a:t>Keskeistä on, että oppilas ymmärtää</a:t>
            </a:r>
          </a:p>
          <a:p>
            <a:r>
              <a:rPr lang="fi-FI" sz="1400" dirty="0"/>
              <a:t>Miksi eri asioita opiskellaan ja miksi ne liittyvät muihin opiskeltaviin asioihin</a:t>
            </a:r>
          </a:p>
          <a:p>
            <a:r>
              <a:rPr lang="fi-FI" sz="1400" dirty="0"/>
              <a:t>Mikä on työskentelyn tavoite ja mitä tavoitteen saavuttaminen merkitsee</a:t>
            </a:r>
          </a:p>
          <a:p>
            <a:r>
              <a:rPr lang="fi-FI" sz="1400" dirty="0"/>
              <a:t>Oppilaan onnistumisen kokemukset ja opettajan kannustava palaute ovat tärkeitä</a:t>
            </a:r>
          </a:p>
          <a:p>
            <a:pPr marL="0" indent="0">
              <a:buNone/>
            </a:pPr>
            <a:r>
              <a:rPr lang="fi-FI" sz="1200" dirty="0"/>
              <a:t>Lähde: Irmeli Halinen</a:t>
            </a:r>
          </a:p>
          <a:p>
            <a:endParaRPr lang="fi-FI" dirty="0"/>
          </a:p>
        </p:txBody>
      </p:sp>
      <p:pic>
        <p:nvPicPr>
          <p:cNvPr id="5" name="Sisällön paikkamerkki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44" y="1793944"/>
            <a:ext cx="1892300" cy="24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jippoja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4845" y="2157661"/>
            <a:ext cx="4539613" cy="4013899"/>
          </a:xfrm>
          <a:prstGeom prst="rect">
            <a:avLst/>
          </a:prstGeom>
        </p:spPr>
      </p:pic>
      <p:sp>
        <p:nvSpPr>
          <p:cNvPr id="10" name="Sisällön paikkamerkki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>
                <a:hlinkClick r:id="rId3"/>
              </a:rPr>
              <a:t>https://peda.net/hollolakarkola/opetus/i/ipon-runko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Ipon</a:t>
            </a:r>
            <a:r>
              <a:rPr lang="fi-FI" dirty="0"/>
              <a:t> päätavoitteena laaja-alainen osaaminen L1: </a:t>
            </a:r>
          </a:p>
          <a:p>
            <a:pPr marL="0" indent="0">
              <a:buNone/>
            </a:pPr>
            <a:r>
              <a:rPr lang="fi-FI" dirty="0"/>
              <a:t>Ajattelu ja oppimaan oppiminen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Arial"/>
              <a:buChar char="•"/>
            </a:pPr>
            <a:r>
              <a:rPr lang="fi-FI" dirty="0"/>
              <a:t>ajattelun taidot </a:t>
            </a:r>
          </a:p>
          <a:p>
            <a:pPr>
              <a:buFont typeface="Arial"/>
              <a:buChar char="•"/>
            </a:pPr>
            <a:r>
              <a:rPr lang="fi-FI" dirty="0"/>
              <a:t>tiedon kanssa työskentely </a:t>
            </a:r>
          </a:p>
          <a:p>
            <a:pPr>
              <a:buFont typeface="Arial"/>
              <a:buChar char="•"/>
            </a:pPr>
            <a:r>
              <a:rPr lang="fi-FI" dirty="0"/>
              <a:t>oppimaan oppiminen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094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https://peda.net/hollolakarkola/opetus/i/oppimistehtävät</a:t>
            </a:r>
            <a:endParaRPr lang="fi-FI" sz="28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476" y="1867437"/>
            <a:ext cx="6834009" cy="38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000" dirty="0">
                <a:hlinkClick r:id="rId2"/>
              </a:rPr>
              <a:t>https://hundred.org/fi/innovations/ippo</a:t>
            </a:r>
            <a:endParaRPr lang="fi-FI" sz="4000" dirty="0"/>
          </a:p>
          <a:p>
            <a:r>
              <a:rPr lang="fi-FI" sz="4000" dirty="0">
                <a:hlinkClick r:id="rId3"/>
              </a:rPr>
              <a:t>https://peda.net/hollolakarkola/opetus/i</a:t>
            </a:r>
            <a:endParaRPr lang="fi-FI" sz="4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jeng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0" y="4427970"/>
            <a:ext cx="1798583" cy="15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Motivointi ja tavoitteet</a:t>
            </a:r>
            <a:br>
              <a:rPr lang="fi-FI" dirty="0"/>
            </a:br>
            <a:r>
              <a:rPr lang="fi-FI" dirty="0"/>
              <a:t>Oppilaan arki ja elämä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effectLst/>
              </a:rPr>
              <a:t>1. Motivointi ja tavoitteet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Osiossa keskitytään oppilaan alkumotivointiin ja tutustutaan kyseisen oppimiskerran aiheeseen sekä käydään läpi asetetut tavoitteet.</a:t>
            </a:r>
          </a:p>
          <a:p>
            <a:pPr marL="0" indent="0">
              <a:buNone/>
            </a:pPr>
            <a:r>
              <a:rPr lang="fi-FI" b="1" dirty="0">
                <a:effectLst/>
              </a:rPr>
              <a:t>2. Arki ja elämä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Osiossa oppilaan arki ja kiinnostuksen kohteet liitetään kulloisiinkin oppisisältöihin. Esimerkiksi lempiasioiden esittely ja niistä keskusteleminen edistävät tunne- ja vuorovaikutustaitoja. Omaan elämään liitetyn lempiasian avulla myös motivaatio opiskelua kohtaan kasvaa.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21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effectLst/>
              </a:rPr>
              <a:t>3. Tiedonhaku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Tässä osiossa haetaan tietoa ja aineistoa opettajan johdolla eri tiedonhaku- ja keräämismenetelmin liittyen käsiteltävään aiheeseen. Tiedonhankintamenetelmät vaihtelevat eri oppimiskerroilla. Kerättyä materiaalia käytetään seuraavassa osiossa.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Tiedonhakua toteutetaan erilaisilla tiedonhankintamenetelmillä, joissa hyödynnetään kirjastoa tai internetiä. Tiedonkeruutapoja ja tietolähteitä ovat valmiit aineistot (mm. lehtikirjoitukset, tilastot ja kuvadokumentit), kirjallinen materiaali (mm. esseet, päiväkirjat ja blogit), haastattelut (kuten yksilö- ja ryhmähaastattelut), ryhmäkeskustelut, havainnoinnit sekä erilaiset kyselyt.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82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Tiedon käsittely ja tiedon soveltaminen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effectLst/>
              </a:rPr>
              <a:t>4. Tiedonkäsittely ja tiedon soveltaminen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Osiossa harjoitellaan aina yhtä akateemisia taitoja tukevaa tekniikkakokonaisuutta:</a:t>
            </a:r>
          </a:p>
          <a:p>
            <a:r>
              <a:rPr lang="fi-FI" dirty="0">
                <a:effectLst/>
              </a:rPr>
              <a:t>muistiinpanotekniikoita</a:t>
            </a:r>
          </a:p>
          <a:p>
            <a:r>
              <a:rPr lang="fi-FI" dirty="0">
                <a:effectLst/>
              </a:rPr>
              <a:t>muistitekniikoita tai</a:t>
            </a:r>
          </a:p>
          <a:p>
            <a:r>
              <a:rPr lang="fi-FI" dirty="0">
                <a:effectLst/>
              </a:rPr>
              <a:t>lukutekniikoita.</a:t>
            </a:r>
          </a:p>
          <a:p>
            <a:pPr marL="0" indent="0">
              <a:buNone/>
            </a:pPr>
            <a:r>
              <a:rPr lang="fi-FI" dirty="0">
                <a:effectLst/>
              </a:rPr>
              <a:t>Kutakin näistä kolmesta tekniikkaosiosta harjoitetaan aina kolmen oppimiskerran ajan.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139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Nasta.thmx</Template>
  <TotalTime>120</TotalTime>
  <Words>481</Words>
  <Application>Microsoft Office PowerPoint</Application>
  <PresentationFormat>Laajakuva</PresentationFormat>
  <Paragraphs>59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Constantia</vt:lpstr>
      <vt:lpstr>Franklin Gothic Book</vt:lpstr>
      <vt:lpstr>Rage Italic</vt:lpstr>
      <vt:lpstr>Nasta</vt:lpstr>
      <vt:lpstr> IPPO työkalu uuden opetussuunnitelman mukaiseen toimintaan</vt:lpstr>
      <vt:lpstr>Kohti uutta oppimista ja  tulevaisuuden oppimisympäristöjä</vt:lpstr>
      <vt:lpstr>OPS Oppimiskäsitys: oppilas on aktiivinen toimija, vuorovaikutus, myönteiset kokemukset, itseohjautuvuus</vt:lpstr>
      <vt:lpstr>Oppimisen jippoja</vt:lpstr>
      <vt:lpstr>https://peda.net/hollolakarkola/opetus/i/oppimistehtävät</vt:lpstr>
      <vt:lpstr>Lisätietoja</vt:lpstr>
      <vt:lpstr>Motivointi ja tavoitteet Oppilaan arki ja elämä</vt:lpstr>
      <vt:lpstr>Tiedonhaku</vt:lpstr>
      <vt:lpstr>Tiedon käsittely ja tiedon soveltaminen</vt:lpstr>
      <vt:lpstr>Oppimispäiväkirja ja itsearviointi</vt:lpstr>
      <vt:lpstr>Toimintakulttuurin arviointi</vt:lpstr>
    </vt:vector>
  </TitlesOfParts>
  <Company>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Venäläinen Salla</dc:creator>
  <cp:lastModifiedBy>Johanna Kivekäs</cp:lastModifiedBy>
  <cp:revision>21</cp:revision>
  <dcterms:created xsi:type="dcterms:W3CDTF">2018-02-20T06:49:58Z</dcterms:created>
  <dcterms:modified xsi:type="dcterms:W3CDTF">2018-03-15T09:46:45Z</dcterms:modified>
</cp:coreProperties>
</file>