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29.8.16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29.8.16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29.8.16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e2iBeLxr0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Zc5xe30Xvu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5400" b="1" dirty="0" smtClean="0">
                <a:latin typeface="Algerian" panose="04020705040A02060702" pitchFamily="82" charset="0"/>
              </a:rPr>
              <a:t/>
            </a:r>
            <a:br>
              <a:rPr lang="fi-FI" sz="5400" b="1" dirty="0" smtClean="0">
                <a:latin typeface="Algerian" panose="04020705040A02060702" pitchFamily="82" charset="0"/>
              </a:rPr>
            </a:br>
            <a:r>
              <a:rPr lang="fi-FI" sz="5400" b="1" dirty="0" smtClean="0">
                <a:latin typeface="Algerian" panose="04020705040A02060702" pitchFamily="82" charset="0"/>
              </a:rPr>
              <a:t>LEMPIKOULU</a:t>
            </a:r>
            <a:endParaRPr lang="fi-FI" sz="5400" b="1" dirty="0">
              <a:latin typeface="Algerian" panose="04020705040A02060702" pitchFamily="82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163472"/>
          </a:xfrm>
        </p:spPr>
        <p:txBody>
          <a:bodyPr/>
          <a:lstStyle/>
          <a:p>
            <a:r>
              <a:rPr lang="fi-FI" dirty="0" smtClean="0"/>
              <a:t>UUSI OPETUSSUUNNITELMA MUUTTAA KOULUTYÖTÄ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-1881915" y="-89416"/>
            <a:ext cx="141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LEMPIKOULU</a:t>
            </a:r>
          </a:p>
        </p:txBody>
      </p:sp>
      <p:pic>
        <p:nvPicPr>
          <p:cNvPr id="5" name="Sisällön paikkamerkki 8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23" y="332256"/>
            <a:ext cx="2278623" cy="24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IPPOVOIMA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199" y="1146413"/>
            <a:ext cx="4592473" cy="47971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50" b="1" dirty="0" err="1" smtClean="0"/>
              <a:t>Zootropolis</a:t>
            </a:r>
            <a:r>
              <a:rPr lang="fi-FI" sz="1650" b="1" dirty="0" smtClean="0"/>
              <a:t>: </a:t>
            </a:r>
            <a:r>
              <a:rPr lang="fi-FI" sz="1650" dirty="0" smtClean="0">
                <a:hlinkClick r:id="rId2"/>
              </a:rPr>
              <a:t>https</a:t>
            </a:r>
            <a:r>
              <a:rPr lang="fi-FI" sz="1650" dirty="0">
                <a:hlinkClick r:id="rId2"/>
              </a:rPr>
              <a:t>://</a:t>
            </a:r>
            <a:r>
              <a:rPr lang="fi-FI" sz="1650" dirty="0" smtClean="0">
                <a:hlinkClick r:id="rId2"/>
              </a:rPr>
              <a:t>www.youtube.com/watch?v=Zc5xe30XvuQ</a:t>
            </a:r>
            <a:endParaRPr lang="fi-FI" sz="165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 smtClean="0"/>
              <a:t>Keskustelua omista vahvuuksista ja </a:t>
            </a:r>
            <a:r>
              <a:rPr lang="fi-FI" sz="1650" dirty="0" smtClean="0"/>
              <a:t>unelmista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 smtClean="0"/>
              <a:t>Vahvuuskysely</a:t>
            </a:r>
            <a:endParaRPr lang="fi-FI" sz="1650" dirty="0" smtClean="0"/>
          </a:p>
          <a:p>
            <a:pPr marL="0" indent="0">
              <a:buNone/>
            </a:pPr>
            <a:endParaRPr lang="fi-FI" sz="1650" dirty="0"/>
          </a:p>
          <a:p>
            <a:pPr marL="0" indent="0">
              <a:buNone/>
            </a:pPr>
            <a:r>
              <a:rPr lang="fi-FI" sz="1650" b="1" dirty="0"/>
              <a:t>IPPO-hahmon valinta</a:t>
            </a:r>
          </a:p>
          <a:p>
            <a:pPr marL="0" indent="0">
              <a:buNone/>
            </a:pPr>
            <a:r>
              <a:rPr lang="fi-FI" sz="1650" dirty="0"/>
              <a:t>O</a:t>
            </a:r>
            <a:r>
              <a:rPr lang="fi-FI" sz="1650" dirty="0" smtClean="0"/>
              <a:t>mat vahvuudet: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 smtClean="0"/>
              <a:t>Missä </a:t>
            </a:r>
            <a:r>
              <a:rPr lang="fi-FI" sz="1650" dirty="0"/>
              <a:t>olen </a:t>
            </a:r>
            <a:r>
              <a:rPr lang="fi-FI" sz="1650" dirty="0" smtClean="0"/>
              <a:t>hyvä?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/>
              <a:t>M</a:t>
            </a:r>
            <a:r>
              <a:rPr lang="fi-FI" sz="1650" dirty="0" smtClean="0"/>
              <a:t>issä haluaisin kehittyä</a:t>
            </a:r>
            <a:r>
              <a:rPr lang="fi-FI" sz="1650" dirty="0" smtClean="0"/>
              <a:t>?</a:t>
            </a:r>
            <a:endParaRPr lang="fi-FI" sz="1650" dirty="0" smtClean="0"/>
          </a:p>
          <a:p>
            <a:pPr marL="0" indent="0">
              <a:buNone/>
            </a:pPr>
            <a:endParaRPr lang="fi-FI" sz="1650" b="1" dirty="0"/>
          </a:p>
          <a:p>
            <a:pPr marL="0" indent="0">
              <a:buNone/>
            </a:pPr>
            <a:r>
              <a:rPr lang="fi-FI" sz="1650" b="1" dirty="0"/>
              <a:t>Maailmassa monta on ihmeellistä asiaa</a:t>
            </a:r>
            <a:r>
              <a:rPr lang="fi-FI" sz="1650" b="1" dirty="0" smtClean="0"/>
              <a:t>:</a:t>
            </a:r>
          </a:p>
          <a:p>
            <a:pPr marL="0" indent="0">
              <a:buNone/>
            </a:pPr>
            <a:r>
              <a:rPr lang="fi-FI" sz="1650" dirty="0">
                <a:hlinkClick r:id="rId3"/>
              </a:rPr>
              <a:t>https://</a:t>
            </a:r>
            <a:r>
              <a:rPr lang="fi-FI" sz="1650" dirty="0" smtClean="0">
                <a:hlinkClick r:id="rId3"/>
              </a:rPr>
              <a:t>www.youtube.com/watch?v=F6e2iBeLxr0</a:t>
            </a:r>
            <a:endParaRPr lang="fi-FI" sz="165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 smtClean="0"/>
              <a:t>Yhden laulun sanoista valitun kiinnostuksen kohteen kirjaaminen pareittain 3x3-ruudukkoon. Paikan, missä työskentelee saa valita itse.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50" dirty="0" smtClean="0"/>
              <a:t>Keskustelua monialaisista aiheista. Minkä oppiaineiden sisältöjä sisältyy valitsemaanne asiaan?</a:t>
            </a:r>
          </a:p>
          <a:p>
            <a:pPr marL="0" indent="0">
              <a:buNone/>
            </a:pPr>
            <a:endParaRPr lang="fi-FI" sz="1650" b="1" dirty="0" smtClean="0"/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89314" y="1417638"/>
            <a:ext cx="329748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1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 oppimiskerralle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27546" y="1417638"/>
            <a:ext cx="8359254" cy="495586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Perehtyä, kokeilla ja ymmärtää uuden opetussuunnitelman pääkohtia: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oppilas on aktiivinen tiedonetsijä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monialaiset oppimiskokonaisuudet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laaja-alainen osaaminen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o</a:t>
            </a:r>
            <a:r>
              <a:rPr lang="fi-FI" dirty="0" smtClean="0"/>
              <a:t>ppimisympäristöt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a</a:t>
            </a:r>
            <a:r>
              <a:rPr lang="fi-FI" dirty="0" smtClean="0"/>
              <a:t>rviointi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kodin ja koulun yhteistyö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koulun toimintakulttuurin muutos</a:t>
            </a:r>
          </a:p>
          <a:p>
            <a:r>
              <a:rPr lang="fi-FI" dirty="0" smtClean="0"/>
              <a:t>Ippo ja oppimisen taito-video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pic>
        <p:nvPicPr>
          <p:cNvPr id="8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346" y="4268673"/>
            <a:ext cx="1824790" cy="210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4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661"/>
          </a:xfrm>
        </p:spPr>
        <p:txBody>
          <a:bodyPr/>
          <a:lstStyle/>
          <a:p>
            <a:r>
              <a:rPr lang="fi-FI" dirty="0" smtClean="0"/>
              <a:t>Lempi-Ippo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28300"/>
            <a:ext cx="4038600" cy="48978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Porinaryhmä:</a:t>
            </a:r>
          </a:p>
          <a:p>
            <a:pPr marL="0" indent="0">
              <a:buNone/>
            </a:pPr>
            <a:r>
              <a:rPr lang="fi-FI" dirty="0" smtClean="0"/>
              <a:t>- Oman lempikoulun esittely apukysymysten avulla. </a:t>
            </a:r>
          </a:p>
          <a:p>
            <a:pPr marL="0" indent="0">
              <a:buNone/>
            </a:pPr>
            <a:r>
              <a:rPr lang="fi-FI" b="1" dirty="0" smtClean="0"/>
              <a:t>Ideasampo:</a:t>
            </a:r>
          </a:p>
          <a:p>
            <a:pPr>
              <a:buFontTx/>
              <a:buChar char="-"/>
            </a:pPr>
            <a:r>
              <a:rPr lang="fi-FI" dirty="0" smtClean="0"/>
              <a:t>Nopea ideointi yhdessä uudesta huonekalusta kouluihin. </a:t>
            </a:r>
          </a:p>
          <a:p>
            <a:pPr>
              <a:buFontTx/>
              <a:buChar char="-"/>
            </a:pPr>
            <a:r>
              <a:rPr lang="fi-FI" dirty="0" smtClean="0"/>
              <a:t>Huonekalun nimeäminen. </a:t>
            </a:r>
          </a:p>
          <a:p>
            <a:pPr>
              <a:buFontTx/>
              <a:buChar char="-"/>
            </a:pPr>
            <a:r>
              <a:rPr lang="fi-FI" dirty="0" smtClean="0"/>
              <a:t>Idean esittely paperilla.</a:t>
            </a:r>
          </a:p>
          <a:p>
            <a:pPr>
              <a:buFontTx/>
              <a:buChar char="-"/>
            </a:pPr>
            <a:r>
              <a:rPr lang="fi-FI" dirty="0" smtClean="0"/>
              <a:t>Vertaisarviointina galleriakävely.</a:t>
            </a:r>
          </a:p>
          <a:p>
            <a:pPr marL="0" indent="0">
              <a:buNone/>
            </a:pPr>
            <a:r>
              <a:rPr lang="fi-FI" b="1" dirty="0" smtClean="0"/>
              <a:t>Oppimisympäristöjuliste: </a:t>
            </a:r>
          </a:p>
          <a:p>
            <a:pPr marL="0" indent="0">
              <a:buNone/>
            </a:pPr>
            <a:r>
              <a:rPr lang="fi-FI" dirty="0" smtClean="0"/>
              <a:t>Käy piirtämässä itsesi julisteeseen tekemään jotakin koulutyötä yksin, pareittain tai ryhmässä.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pic>
        <p:nvPicPr>
          <p:cNvPr id="5" name="Sisällön paikkamerkki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3541584" cy="461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Apukysymykset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Millaisia huonekaluja lempikoulussasi on?</a:t>
            </a:r>
          </a:p>
          <a:p>
            <a:r>
              <a:rPr lang="fi-FI" dirty="0" smtClean="0"/>
              <a:t>Mistä väreistä pidät?</a:t>
            </a:r>
          </a:p>
          <a:p>
            <a:r>
              <a:rPr lang="fi-FI" dirty="0" smtClean="0"/>
              <a:t>Mikä lisää kouluviihtyvyyttä?</a:t>
            </a:r>
          </a:p>
          <a:p>
            <a:r>
              <a:rPr lang="fi-FI" dirty="0" smtClean="0"/>
              <a:t>Millaisia välineitä lempikoulussasi on?</a:t>
            </a:r>
          </a:p>
          <a:p>
            <a:r>
              <a:rPr lang="fi-FI" dirty="0" smtClean="0"/>
              <a:t>Millaiset tehtävät ja toimintatavat ovat sinusta mieluisia?</a:t>
            </a:r>
          </a:p>
          <a:p>
            <a:r>
              <a:rPr lang="fi-FI" dirty="0" smtClean="0"/>
              <a:t>Millaisia tapahtumia tai projekteja toivot lempikouluusi?</a:t>
            </a:r>
          </a:p>
          <a:p>
            <a:r>
              <a:rPr lang="fi-FI" dirty="0" smtClean="0"/>
              <a:t>Millainen on ihana </a:t>
            </a:r>
            <a:r>
              <a:rPr lang="fi-FI" smtClean="0"/>
              <a:t>tila opiskella?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17638"/>
            <a:ext cx="4081441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Ippo-jengi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Laaja-alainen osaaminen:</a:t>
            </a:r>
          </a:p>
          <a:p>
            <a:pPr marL="0" indent="0">
              <a:buNone/>
            </a:pPr>
            <a:r>
              <a:rPr lang="fi-FI" dirty="0" smtClean="0"/>
              <a:t>Yhteistoiminnallisen oppimisen menetelmä:</a:t>
            </a:r>
          </a:p>
          <a:p>
            <a:pPr marL="514350" indent="-514350">
              <a:buAutoNum type="arabicPeriod"/>
            </a:pPr>
            <a:r>
              <a:rPr lang="fi-FI" dirty="0" smtClean="0"/>
              <a:t>Jokainen pari/ryhmä saa yhden laaja-alaisen osaamisen taidon, johon tutustuu annetun paperin perusteella.</a:t>
            </a:r>
          </a:p>
          <a:p>
            <a:pPr marL="514350" indent="-514350">
              <a:buAutoNum type="arabicPeriod"/>
            </a:pPr>
            <a:r>
              <a:rPr lang="fi-FI" dirty="0" smtClean="0"/>
              <a:t>Jokainen ryhmä nostaa kaksi jumppaliikettä</a:t>
            </a:r>
            <a:r>
              <a:rPr lang="fi-FI" dirty="0"/>
              <a:t> </a:t>
            </a:r>
            <a:r>
              <a:rPr lang="fi-FI" dirty="0" smtClean="0"/>
              <a:t>ja leikki-idean, joiden avulla uuden keksii uuden leikin.</a:t>
            </a:r>
          </a:p>
          <a:p>
            <a:pPr marL="514350" indent="-514350">
              <a:buAutoNum type="arabicPeriod"/>
            </a:pPr>
            <a:r>
              <a:rPr lang="fi-FI" dirty="0" smtClean="0"/>
              <a:t>Uusi peli, leikki tai esitys esitellään muille.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99" y="1600200"/>
            <a:ext cx="4387207" cy="37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0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Ippo-oppi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50" b="1" dirty="0" smtClean="0"/>
              <a:t>Oppilaiden tehtävänä on oppia 10 uutta englanninkielistä sanaa, jotka liittyvät aihepiiriltään kalusteisiin.</a:t>
            </a:r>
            <a:endParaRPr lang="fi-FI" sz="1850" dirty="0" smtClean="0"/>
          </a:p>
          <a:p>
            <a:r>
              <a:rPr lang="fi-FI" sz="1850" dirty="0" smtClean="0"/>
              <a:t>Oppilas saa valita kolmesta vaihtoehdosta yhden tavan:</a:t>
            </a:r>
          </a:p>
          <a:p>
            <a:pPr marL="0" indent="0">
              <a:buNone/>
            </a:pPr>
            <a:r>
              <a:rPr lang="fi-FI" sz="1850" dirty="0" smtClean="0"/>
              <a:t>1. Yksin </a:t>
            </a:r>
            <a:r>
              <a:rPr lang="fi-FI" sz="1850" dirty="0" err="1" smtClean="0"/>
              <a:t>Quizletin</a:t>
            </a:r>
            <a:r>
              <a:rPr lang="fi-FI" sz="1850" dirty="0" smtClean="0"/>
              <a:t> avulla</a:t>
            </a:r>
          </a:p>
          <a:p>
            <a:pPr marL="0" indent="0">
              <a:buNone/>
            </a:pPr>
            <a:r>
              <a:rPr lang="fi-FI" sz="1850" dirty="0" smtClean="0"/>
              <a:t>2. Pareittain kyselemällä tai muistipeliä pelaamalla</a:t>
            </a:r>
          </a:p>
          <a:p>
            <a:pPr marL="0" indent="0">
              <a:buNone/>
            </a:pPr>
            <a:r>
              <a:rPr lang="fi-FI" sz="1850" dirty="0" smtClean="0"/>
              <a:t>3. Oppilas valmistaa yksin tai ryhmässä jonkun tuotoksen opeteltavista sanoista esim. Posteri, sarjakuva, näytelmä ym.</a:t>
            </a:r>
          </a:p>
          <a:p>
            <a:r>
              <a:rPr lang="fi-FI" sz="1850" dirty="0" smtClean="0"/>
              <a:t>Oppilaille pidetään sanakoe</a:t>
            </a:r>
          </a:p>
          <a:p>
            <a:r>
              <a:rPr lang="fi-FI" sz="1850" dirty="0" smtClean="0"/>
              <a:t>Oppilaat arvioivat, oliko valittu vaihtoehto paras tapa itselle oppia.</a:t>
            </a:r>
            <a:endParaRPr lang="fi-FI" sz="185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417638"/>
            <a:ext cx="3932526" cy="43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2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Ippo ja minä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Socrative</a:t>
            </a:r>
            <a:r>
              <a:rPr lang="fi-FI" dirty="0" smtClean="0"/>
              <a:t> laaja-alaisen osaamisen taidoista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5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400" y="1522111"/>
            <a:ext cx="3045076" cy="40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Lisätehtävä: Ipon yläfemma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Padlet</a:t>
            </a:r>
            <a:r>
              <a:rPr lang="fi-FI" dirty="0" smtClean="0"/>
              <a:t>-seinä asioista, jotka olivat oppilaiden mielestä parhaita uudessa oppimisympäristössä.</a:t>
            </a:r>
          </a:p>
          <a:p>
            <a:endParaRPr lang="fi-FI" dirty="0" smtClean="0"/>
          </a:p>
          <a:p>
            <a:r>
              <a:rPr lang="fi-FI" dirty="0" smtClean="0"/>
              <a:t>Voidaan toteuttaa myöhemmin koululla.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10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783" y="1501147"/>
            <a:ext cx="3777433" cy="47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491</TotalTime>
  <Words>368</Words>
  <Application>Microsoft Macintosh PowerPoint</Application>
  <PresentationFormat>Näytössä katseltava diaesitys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 Theme</vt:lpstr>
      <vt:lpstr> LEMPIKOULU</vt:lpstr>
      <vt:lpstr>IPPOVOIMA</vt:lpstr>
      <vt:lpstr>Tavoitteet oppimiskerralle</vt:lpstr>
      <vt:lpstr>Lempi-Ippo</vt:lpstr>
      <vt:lpstr>Apukysymykset</vt:lpstr>
      <vt:lpstr>Ippo-jengi</vt:lpstr>
      <vt:lpstr>Ippo-oppi</vt:lpstr>
      <vt:lpstr>Ippo ja minä</vt:lpstr>
      <vt:lpstr>Lisätehtävä: Ipon yläfemma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Jorma Kivekäs</cp:lastModifiedBy>
  <cp:revision>73</cp:revision>
  <dcterms:created xsi:type="dcterms:W3CDTF">2010-04-12T23:12:02Z</dcterms:created>
  <dcterms:modified xsi:type="dcterms:W3CDTF">2016-08-29T14:03:01Z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