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51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85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0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34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7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3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72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61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7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88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9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0AB6-CC24-C248-B81F-B7AD967B88E1}" type="datetimeFigureOut">
              <a:rPr lang="fi-FI" smtClean="0"/>
              <a:t>30.8.16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DF18-F862-D64C-B942-EA47EBD827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64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LEMPIKOULU-OPPIMISKERRAN</a:t>
            </a:r>
            <a:br>
              <a:rPr lang="fi-FI" dirty="0" smtClean="0"/>
            </a:br>
            <a:r>
              <a:rPr lang="fi-FI" dirty="0" smtClean="0"/>
              <a:t>TEORIA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UUSI OPETUSSUUNNITELMA MUUTTAA KOULUTYÖTÄ</a:t>
            </a:r>
            <a:endParaRPr lang="fi-FI" dirty="0"/>
          </a:p>
        </p:txBody>
      </p:sp>
      <p:pic>
        <p:nvPicPr>
          <p:cNvPr id="4" name="Sisällön paikkamerkki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12" y="276465"/>
            <a:ext cx="1880163" cy="19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Ippo-voima</a:t>
            </a:r>
            <a:endParaRPr lang="fi-FI" b="1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4400" dirty="0" smtClean="0"/>
              <a:t>Motivoinnin tärkeys kaikessa oppimisessa</a:t>
            </a:r>
          </a:p>
          <a:p>
            <a:pPr marL="0" indent="0">
              <a:buNone/>
            </a:pPr>
            <a:r>
              <a:rPr lang="fi-FI" sz="4400" dirty="0" smtClean="0">
                <a:latin typeface="Calibri" panose="020F0502020204030204" pitchFamily="34" charset="0"/>
              </a:rPr>
              <a:t>→ </a:t>
            </a:r>
            <a:r>
              <a:rPr lang="fi-FI" sz="4400" dirty="0" smtClean="0"/>
              <a:t>Liitetään opittava asia oppilaan arkeen</a:t>
            </a:r>
          </a:p>
          <a:p>
            <a:r>
              <a:rPr lang="fi-FI" sz="4400" dirty="0" smtClean="0"/>
              <a:t>Kannustava ja kiireetön ilmapiiri </a:t>
            </a:r>
          </a:p>
          <a:p>
            <a:r>
              <a:rPr lang="fi-FI" sz="4400" dirty="0" smtClean="0"/>
              <a:t>Omien vahvuuksien tunnistaminen</a:t>
            </a:r>
          </a:p>
          <a:p>
            <a:r>
              <a:rPr lang="fi-FI" sz="4400" dirty="0" smtClean="0"/>
              <a:t>Itsearviointi ja vertaisarviointi</a:t>
            </a:r>
          </a:p>
          <a:p>
            <a:r>
              <a:rPr lang="fi-FI" sz="4400" dirty="0" smtClean="0"/>
              <a:t>Monialaiset oppimiskokonaisuudet</a:t>
            </a:r>
          </a:p>
          <a:p>
            <a:r>
              <a:rPr lang="fi-FI" sz="4400" dirty="0" smtClean="0"/>
              <a:t>Oppimiskerran tavoitteista keskustellaan oppilaiden kanssa</a:t>
            </a:r>
            <a:endParaRPr lang="fi-FI" sz="4400" dirty="0"/>
          </a:p>
        </p:txBody>
      </p:sp>
      <p:pic>
        <p:nvPicPr>
          <p:cNvPr id="4" name="Sisällön paikkamerkki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733" y="2627396"/>
            <a:ext cx="1356861" cy="18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Lempi-Ippo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Opetuskeskustelut: vuorovaikutustaidot ja uudet näkökulmat</a:t>
            </a:r>
          </a:p>
          <a:p>
            <a:r>
              <a:rPr lang="fi-FI" dirty="0" smtClean="0"/>
              <a:t>Tutustumiskäynti yritykseen</a:t>
            </a:r>
          </a:p>
          <a:p>
            <a:r>
              <a:rPr lang="fi-FI" dirty="0" smtClean="0"/>
              <a:t>Kodin ja koulun yhteistyö</a:t>
            </a:r>
          </a:p>
          <a:p>
            <a:r>
              <a:rPr lang="fi-FI" dirty="0" smtClean="0"/>
              <a:t>Ideasampo: ongelmanratkaisu</a:t>
            </a:r>
          </a:p>
          <a:p>
            <a:r>
              <a:rPr lang="fi-FI" dirty="0" smtClean="0"/>
              <a:t>Oppimisympäristöjuliste: oppiva yhteisö</a:t>
            </a:r>
          </a:p>
          <a:p>
            <a:r>
              <a:rPr lang="fi-FI" dirty="0" smtClean="0"/>
              <a:t>Vertaisarviointi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isällön paikkamerkki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50" y="2228611"/>
            <a:ext cx="1645236" cy="21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7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45809" cy="1143000"/>
          </a:xfrm>
        </p:spPr>
        <p:txBody>
          <a:bodyPr/>
          <a:lstStyle/>
          <a:p>
            <a:pPr algn="l"/>
            <a:r>
              <a:rPr lang="fi-FI" dirty="0" smtClean="0"/>
              <a:t>Ippo-jengi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45809" cy="3449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Laaja-alaisen osaamisen taidot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Oppilas on aktiivinen toimija ja tiedon etsijä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2" name="Sisällön paikkamerkki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26339" y="518592"/>
            <a:ext cx="4421875" cy="6241538"/>
          </a:xfrm>
          <a:prstGeom prst="rect">
            <a:avLst/>
          </a:prstGeom>
        </p:spPr>
      </p:pic>
      <p:pic>
        <p:nvPicPr>
          <p:cNvPr id="5" name="Sisällön paikkamerkki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47" y="4719773"/>
            <a:ext cx="2236406" cy="190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0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Ippo-oppi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Oppimaan oppimisen taidot</a:t>
            </a:r>
          </a:p>
          <a:p>
            <a:r>
              <a:rPr lang="fi-FI" sz="4000" dirty="0" smtClean="0"/>
              <a:t>Monipuoliset opetusmenetelmät ja työtavat</a:t>
            </a:r>
          </a:p>
          <a:p>
            <a:r>
              <a:rPr lang="fi-FI" sz="4000" dirty="0" smtClean="0"/>
              <a:t>Teknologian opetuksen välineenä</a:t>
            </a:r>
          </a:p>
          <a:p>
            <a:r>
              <a:rPr lang="fi-FI" sz="4000" dirty="0" smtClean="0"/>
              <a:t>Oppilaan vahvuudet ja vastuu</a:t>
            </a:r>
          </a:p>
          <a:p>
            <a:r>
              <a:rPr lang="fi-FI" sz="4000" dirty="0" smtClean="0"/>
              <a:t>Itsearviointi</a:t>
            </a:r>
            <a:endParaRPr lang="fi-FI" sz="4000" dirty="0"/>
          </a:p>
        </p:txBody>
      </p:sp>
      <p:pic>
        <p:nvPicPr>
          <p:cNvPr id="4" name="Sisällön paikkamerkki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043" y="528706"/>
            <a:ext cx="1352923" cy="14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0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Ippo</a:t>
            </a:r>
            <a:r>
              <a:rPr lang="fi-FI" dirty="0" smtClean="0"/>
              <a:t> ja minä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Itsearviointi</a:t>
            </a:r>
          </a:p>
          <a:p>
            <a:pPr lvl="1"/>
            <a:r>
              <a:rPr lang="fi-FI" dirty="0" smtClean="0"/>
              <a:t> Opiskelutaidot kasvaa</a:t>
            </a:r>
          </a:p>
          <a:p>
            <a:pPr lvl="1"/>
            <a:r>
              <a:rPr lang="fi-FI" dirty="0"/>
              <a:t> </a:t>
            </a:r>
            <a:r>
              <a:rPr lang="fi-FI" dirty="0" smtClean="0"/>
              <a:t>Itsetuntemus kasvaa</a:t>
            </a:r>
          </a:p>
          <a:p>
            <a:pPr lvl="1"/>
            <a:r>
              <a:rPr lang="fi-FI" dirty="0"/>
              <a:t> </a:t>
            </a:r>
            <a:r>
              <a:rPr lang="fi-FI" dirty="0" smtClean="0"/>
              <a:t>Itsetunto ja myönteinen minäkuva vahvistuvat</a:t>
            </a:r>
          </a:p>
          <a:p>
            <a:pPr lvl="1"/>
            <a:r>
              <a:rPr lang="fi-FI" dirty="0"/>
              <a:t> </a:t>
            </a:r>
            <a:r>
              <a:rPr lang="fi-FI" dirty="0" smtClean="0"/>
              <a:t>Itsearviointitaidot kehittyvät</a:t>
            </a:r>
          </a:p>
          <a:p>
            <a:pPr lvl="1"/>
            <a:r>
              <a:rPr lang="fi-FI" dirty="0"/>
              <a:t> </a:t>
            </a:r>
            <a:r>
              <a:rPr lang="fi-FI" dirty="0" smtClean="0"/>
              <a:t>Oppilas oppii tunnistamaan omaa edistymistään</a:t>
            </a:r>
          </a:p>
          <a:p>
            <a:pPr lvl="1"/>
            <a:r>
              <a:rPr lang="fi-FI" dirty="0" smtClean="0"/>
              <a:t> Oppilas oppii tiedostamaan </a:t>
            </a:r>
            <a:r>
              <a:rPr lang="fi-FI" smtClean="0"/>
              <a:t>oppimiselle </a:t>
            </a:r>
            <a:r>
              <a:rPr lang="fi-FI" smtClean="0"/>
              <a:t>asetettuja </a:t>
            </a:r>
            <a:r>
              <a:rPr lang="fi-FI" dirty="0" smtClean="0"/>
              <a:t>tavoitteita ja omaa oppimisprosessiaan</a:t>
            </a:r>
            <a:endParaRPr lang="fi-FI" dirty="0"/>
          </a:p>
        </p:txBody>
      </p:sp>
      <p:pic>
        <p:nvPicPr>
          <p:cNvPr id="4" name="Sisällön paikkamerkki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01" y="933909"/>
            <a:ext cx="1734211" cy="23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Ipon</a:t>
            </a:r>
            <a:r>
              <a:rPr lang="fi-FI" dirty="0" smtClean="0"/>
              <a:t> </a:t>
            </a:r>
            <a:r>
              <a:rPr lang="fi-FI" dirty="0" err="1" smtClean="0"/>
              <a:t>yläfemma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Avoimen oppimisympäristön (fyysinen, psyykkinen ja sosiaalinen) ja toimintakulttuurin arviointi</a:t>
            </a:r>
          </a:p>
          <a:p>
            <a:r>
              <a:rPr lang="fi-FI" dirty="0" smtClean="0"/>
              <a:t>Tavoitteena kuulla oppilaan mielipide käytetyistä opetusmenetelmistä, oppimistilanteen ilmapiiristä </a:t>
            </a:r>
            <a:r>
              <a:rPr lang="fi-FI" dirty="0" smtClean="0"/>
              <a:t>ja sosiaalisesta vuorovaikutuksesta.</a:t>
            </a:r>
            <a:endParaRPr lang="fi-FI" dirty="0"/>
          </a:p>
        </p:txBody>
      </p:sp>
      <p:pic>
        <p:nvPicPr>
          <p:cNvPr id="4" name="Sisällön paikkamerkki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61" y="2142288"/>
            <a:ext cx="1580281" cy="20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155</Words>
  <Application>Microsoft Macintosh PowerPoint</Application>
  <PresentationFormat>Näytössä katseltava diaesitys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LEMPIKOULU-OPPIMISKERRAN TEORIA</vt:lpstr>
      <vt:lpstr>Ippo-voima</vt:lpstr>
      <vt:lpstr>Lempi-Ippo</vt:lpstr>
      <vt:lpstr>Ippo-jengi</vt:lpstr>
      <vt:lpstr>Ippo-oppi</vt:lpstr>
      <vt:lpstr>Ippo ja minä</vt:lpstr>
      <vt:lpstr>Ipon yläfemma</vt:lpstr>
    </vt:vector>
  </TitlesOfParts>
  <Company>Esan Kirjapaino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LEMPIKOULU-OPPIMISKERRAN TEORIA</dc:title>
  <dc:creator>Jorma Kivekäs</dc:creator>
  <cp:lastModifiedBy>Jorma Kivekäs</cp:lastModifiedBy>
  <cp:revision>13</cp:revision>
  <dcterms:created xsi:type="dcterms:W3CDTF">2016-08-22T20:16:02Z</dcterms:created>
  <dcterms:modified xsi:type="dcterms:W3CDTF">2016-08-30T07:03:00Z</dcterms:modified>
</cp:coreProperties>
</file>