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2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4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013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438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269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40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8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97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3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99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6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1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00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3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2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731E35-98EF-4321-8BC3-DB5E443FA5E2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744AE6-20F0-4BED-A625-313C6C6E45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9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19149" y="1435445"/>
            <a:ext cx="8362624" cy="17128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dirty="0" smtClean="0"/>
              <a:t>Teksti-</a:t>
            </a:r>
            <a:r>
              <a:rPr lang="fi-FI" dirty="0" err="1" smtClean="0"/>
              <a:t>ippo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600" dirty="0" smtClean="0"/>
              <a:t>Innokas harrastus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dirty="0" err="1" smtClean="0"/>
              <a:t>step</a:t>
            </a:r>
            <a:r>
              <a:rPr lang="fi-FI" sz="2000" dirty="0" smtClean="0"/>
              <a:t> 10</a:t>
            </a:r>
            <a:endParaRPr lang="en-GB" sz="20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12912" y="3873321"/>
            <a:ext cx="2794715" cy="1371599"/>
          </a:xfrm>
        </p:spPr>
        <p:txBody>
          <a:bodyPr>
            <a:normAutofit fontScale="55000" lnSpcReduction="20000"/>
          </a:bodyPr>
          <a:lstStyle/>
          <a:p>
            <a:endParaRPr lang="fi-FI" dirty="0" smtClean="0"/>
          </a:p>
          <a:p>
            <a:r>
              <a:rPr lang="en-GB" sz="4400" dirty="0" err="1" smtClean="0">
                <a:latin typeface="Bradley Hand Bold"/>
                <a:cs typeface="Bradley Hand Bold"/>
              </a:rPr>
              <a:t>innokas</a:t>
            </a:r>
            <a:endParaRPr lang="en-GB" sz="4400" dirty="0" smtClean="0">
              <a:latin typeface="Bradley Hand Bold"/>
              <a:cs typeface="Bradley Hand Bold"/>
            </a:endParaRPr>
          </a:p>
          <a:p>
            <a:r>
              <a:rPr lang="en-GB" sz="4400" dirty="0" smtClean="0">
                <a:latin typeface="Bradley Hand Bold"/>
                <a:cs typeface="Bradley Hand Bold"/>
              </a:rPr>
              <a:t>EAGER</a:t>
            </a:r>
            <a:endParaRPr lang="fi-FI" sz="4400" dirty="0">
              <a:latin typeface="Bradley Hand Bold"/>
              <a:cs typeface="Bradley Hand Bold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7" y="3148335"/>
            <a:ext cx="3438659" cy="311174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flipH="1">
            <a:off x="934197" y="729963"/>
            <a:ext cx="9925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 smtClean="0">
                <a:solidFill>
                  <a:srgbClr val="FF0000"/>
                </a:solidFill>
              </a:rPr>
              <a:t>LUKUTEKNIIKAT 1. OSA</a:t>
            </a:r>
            <a:endParaRPr lang="fi-FI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41679" y="618518"/>
            <a:ext cx="4855335" cy="124892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0000"/>
                </a:solidFill>
              </a:rPr>
              <a:t>TAVOITTEET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83410" y="1867438"/>
            <a:ext cx="10294189" cy="3923761"/>
          </a:xfrm>
        </p:spPr>
        <p:txBody>
          <a:bodyPr>
            <a:normAutofit fontScale="70000" lnSpcReduction="20000"/>
          </a:bodyPr>
          <a:lstStyle/>
          <a:p>
            <a:r>
              <a:rPr lang="fi-FI" sz="3200" dirty="0" smtClean="0"/>
              <a:t>On oppia yhdistämään uusi tieto omiin aiempiin kokemuksiin ja tietoihin.</a:t>
            </a:r>
          </a:p>
          <a:p>
            <a:r>
              <a:rPr lang="fi-FI" sz="3200" dirty="0" smtClean="0"/>
              <a:t>On oppia tunnistamaan eri tekstilajit.</a:t>
            </a:r>
          </a:p>
          <a:p>
            <a:r>
              <a:rPr lang="fi-FI" sz="3200" dirty="0" smtClean="0"/>
              <a:t>on ymmärtää silmäilyn ja ennakoinnin merkitys, kun haluaa oppia uusia asioita.</a:t>
            </a:r>
          </a:p>
          <a:p>
            <a:r>
              <a:rPr lang="fi-FI" sz="3200" dirty="0" smtClean="0"/>
              <a:t>On tiedostaa millaista tietoa etsii, yksityiskohtainen vai </a:t>
            </a:r>
            <a:r>
              <a:rPr lang="fi-FI" sz="3200" dirty="0" err="1" smtClean="0"/>
              <a:t>laajEMPI</a:t>
            </a:r>
            <a:r>
              <a:rPr lang="fi-FI" sz="3200" dirty="0" smtClean="0"/>
              <a:t> KOKONAISUUS.</a:t>
            </a:r>
          </a:p>
          <a:p>
            <a:r>
              <a:rPr lang="fi-FI" sz="3200" dirty="0" smtClean="0"/>
              <a:t>on oppia lukemaan otsikoita, kuvia ja taulukoita.</a:t>
            </a:r>
          </a:p>
          <a:p>
            <a:r>
              <a:rPr lang="fi-FI" sz="3200" dirty="0" smtClean="0"/>
              <a:t>on ymmärtää innokkuuden merkitys oppimisessa.</a:t>
            </a:r>
          </a:p>
          <a:p>
            <a:r>
              <a:rPr lang="fi-FI" sz="3200" dirty="0"/>
              <a:t>on hahmottaa omat vahvuudet </a:t>
            </a:r>
            <a:r>
              <a:rPr lang="fi-FI" sz="3200" dirty="0" smtClean="0"/>
              <a:t>oppijana.</a:t>
            </a:r>
            <a:endParaRPr lang="fi-FI" sz="3200" dirty="0"/>
          </a:p>
          <a:p>
            <a:endParaRPr lang="fi-FI" sz="32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8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9449972" cy="1248920"/>
          </a:xfrm>
        </p:spPr>
        <p:txBody>
          <a:bodyPr>
            <a:noAutofit/>
          </a:bodyPr>
          <a:lstStyle/>
          <a:p>
            <a:r>
              <a:rPr lang="fi-FI" sz="4400" dirty="0" smtClean="0">
                <a:solidFill>
                  <a:srgbClr val="FF0000"/>
                </a:solidFill>
              </a:rPr>
              <a:t>ENNAKOINTI, SILMÄILY JA TEKSTILAJIT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720591" y="1867438"/>
            <a:ext cx="6749156" cy="39237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Ippo-video</a:t>
            </a:r>
          </a:p>
          <a:p>
            <a:pPr marL="0" indent="0">
              <a:buNone/>
            </a:pPr>
            <a:r>
              <a:rPr lang="fi-FI" b="1" dirty="0" smtClean="0"/>
              <a:t>Ennakointitehtävä:</a:t>
            </a:r>
          </a:p>
          <a:p>
            <a:r>
              <a:rPr lang="fi-FI" sz="1600" dirty="0" smtClean="0"/>
              <a:t>Jaetaan pienryhmille kirjankannet, sisällysluettelot, taulukko ym.</a:t>
            </a:r>
          </a:p>
          <a:p>
            <a:r>
              <a:rPr lang="fi-FI" sz="1600" dirty="0" smtClean="0"/>
              <a:t>Kirjan </a:t>
            </a:r>
            <a:r>
              <a:rPr lang="fi-FI" sz="1600" dirty="0"/>
              <a:t>kannesta ennustettava kirjan sisältö. Yhdistä kirjan etukansi kirjan takakanteen</a:t>
            </a:r>
            <a:r>
              <a:rPr lang="fi-FI" sz="1600" dirty="0" smtClean="0"/>
              <a:t>. MITÄ TIEDÄT AIHEESTA ENNESTÄÄN?</a:t>
            </a:r>
            <a:endParaRPr lang="fi-FI" sz="1600" dirty="0"/>
          </a:p>
          <a:p>
            <a:r>
              <a:rPr lang="fi-FI" sz="1600" dirty="0"/>
              <a:t>Anna kirjalle nimi (</a:t>
            </a:r>
            <a:r>
              <a:rPr lang="fi-FI" sz="1600" dirty="0" smtClean="0"/>
              <a:t>otsikko)</a:t>
            </a:r>
          </a:p>
          <a:p>
            <a:pPr marL="0" indent="0">
              <a:buNone/>
            </a:pPr>
            <a:r>
              <a:rPr lang="fi-FI" b="1" dirty="0" smtClean="0"/>
              <a:t>Silmäilytehtävä:</a:t>
            </a:r>
          </a:p>
          <a:p>
            <a:r>
              <a:rPr lang="fi-FI" sz="1600" dirty="0" smtClean="0"/>
              <a:t>Silmäillään tekstiä: 30 </a:t>
            </a:r>
            <a:r>
              <a:rPr lang="fi-FI" sz="1600" dirty="0" err="1" smtClean="0"/>
              <a:t>sek</a:t>
            </a:r>
            <a:r>
              <a:rPr lang="fi-FI" sz="1600" dirty="0" smtClean="0"/>
              <a:t>. + 30 </a:t>
            </a:r>
            <a:r>
              <a:rPr lang="fi-FI" sz="1600" dirty="0" err="1" smtClean="0"/>
              <a:t>sek</a:t>
            </a:r>
            <a:r>
              <a:rPr lang="fi-FI" sz="1600" dirty="0" smtClean="0"/>
              <a:t>.</a:t>
            </a:r>
          </a:p>
          <a:p>
            <a:r>
              <a:rPr lang="fi-FI" sz="1600" dirty="0"/>
              <a:t>Tiedon </a:t>
            </a:r>
            <a:r>
              <a:rPr lang="fi-FI" sz="1600" dirty="0" smtClean="0"/>
              <a:t>löytämistehtävä (yksityiskohtainen vai </a:t>
            </a:r>
            <a:r>
              <a:rPr lang="fi-FI" sz="1600" dirty="0" err="1" smtClean="0"/>
              <a:t>laajEMPI</a:t>
            </a:r>
            <a:r>
              <a:rPr lang="fi-FI" sz="1600" dirty="0" smtClean="0"/>
              <a:t> TIETO)</a:t>
            </a:r>
            <a:endParaRPr lang="fi-FI" sz="1600" dirty="0"/>
          </a:p>
          <a:p>
            <a:pPr marL="0" indent="0">
              <a:buNone/>
            </a:pPr>
            <a:r>
              <a:rPr lang="fi-FI" sz="1800" b="1" dirty="0" smtClean="0"/>
              <a:t>Tehtävä, jossa Yritetään tunnistaa eri Tekstilajeja (</a:t>
            </a:r>
            <a:r>
              <a:rPr lang="fi-FI" sz="1800" b="1" dirty="0" err="1" smtClean="0"/>
              <a:t>QR-koodit</a:t>
            </a:r>
            <a:r>
              <a:rPr lang="fi-FI" sz="1800" b="1" dirty="0" smtClean="0"/>
              <a:t>)</a:t>
            </a:r>
          </a:p>
          <a:p>
            <a:pPr marL="0" indent="0">
              <a:buNone/>
            </a:pPr>
            <a:endParaRPr lang="fi-FI" sz="1800" b="1" dirty="0" smtClean="0"/>
          </a:p>
          <a:p>
            <a:endParaRPr lang="fi-FI" sz="1600" dirty="0" smtClean="0"/>
          </a:p>
          <a:p>
            <a:endParaRPr lang="fi-FI" sz="1600" dirty="0" smtClean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8" name="jeng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3793" y="2659613"/>
            <a:ext cx="2748599" cy="23394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87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9595386" cy="1068615"/>
          </a:xfrm>
        </p:spPr>
        <p:txBody>
          <a:bodyPr>
            <a:normAutofit/>
          </a:bodyPr>
          <a:lstStyle/>
          <a:p>
            <a:r>
              <a:rPr lang="fi-FI" sz="4800" dirty="0" smtClean="0">
                <a:solidFill>
                  <a:srgbClr val="FF0000"/>
                </a:solidFill>
              </a:rPr>
              <a:t>TIEDON PUUN RAKENTAMINEN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1867438"/>
            <a:ext cx="5371116" cy="4417452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 smtClean="0"/>
              <a:t>tiedonPuun</a:t>
            </a:r>
            <a:r>
              <a:rPr lang="fi-FI" dirty="0" smtClean="0"/>
              <a:t> rakentaminen, vanhaan tietoon lisätään uusi tieto</a:t>
            </a:r>
          </a:p>
          <a:p>
            <a:r>
              <a:rPr lang="fi-FI" dirty="0" smtClean="0"/>
              <a:t>PIIRRÄ JA </a:t>
            </a:r>
            <a:r>
              <a:rPr lang="fi-FI" dirty="0" err="1" smtClean="0"/>
              <a:t>KirjaA</a:t>
            </a:r>
            <a:r>
              <a:rPr lang="fi-FI" dirty="0" smtClean="0"/>
              <a:t> puun runkoon/oksiin:</a:t>
            </a:r>
          </a:p>
          <a:p>
            <a:pPr lvl="1"/>
            <a:r>
              <a:rPr lang="fi-FI" sz="2000" dirty="0" smtClean="0"/>
              <a:t>Mitä tiedät jo asiasta? piirrä tai kirjoita valitsemallasi yhdellä värillä.</a:t>
            </a:r>
          </a:p>
          <a:p>
            <a:pPr lvl="2"/>
            <a:r>
              <a:rPr lang="fi-FI" sz="2000" dirty="0" smtClean="0"/>
              <a:t>Esimerkiksi </a:t>
            </a:r>
            <a:r>
              <a:rPr lang="fi-FI" sz="2000" dirty="0" err="1" smtClean="0"/>
              <a:t>Agilitystä</a:t>
            </a:r>
            <a:r>
              <a:rPr lang="fi-FI" sz="2000" dirty="0" smtClean="0"/>
              <a:t> tai</a:t>
            </a:r>
            <a:r>
              <a:rPr lang="fi-FI" sz="2000" dirty="0"/>
              <a:t> </a:t>
            </a:r>
            <a:r>
              <a:rPr lang="fi-FI" sz="2000" dirty="0" err="1" smtClean="0"/>
              <a:t>Boulderoinnista</a:t>
            </a:r>
            <a:endParaRPr lang="en-GB" sz="2000" dirty="0"/>
          </a:p>
          <a:p>
            <a:pPr lvl="1"/>
            <a:r>
              <a:rPr lang="fi-FI" sz="2000" dirty="0" smtClean="0"/>
              <a:t>Mitä uutta opin asiasta? Piirrä tai kirjoita puun ympärille/oksille asioita uudella värillä.</a:t>
            </a:r>
            <a:endParaRPr lang="fi-FI" sz="2000" dirty="0"/>
          </a:p>
          <a:p>
            <a:r>
              <a:rPr lang="fi-FI" dirty="0" smtClean="0"/>
              <a:t>Kaikkien puut esitellään muille</a:t>
            </a:r>
          </a:p>
          <a:p>
            <a:r>
              <a:rPr lang="fi-FI" dirty="0" smtClean="0"/>
              <a:t>galleriakävely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8" y="2214694"/>
            <a:ext cx="3442411" cy="3787329"/>
          </a:xfrm>
        </p:spPr>
      </p:pic>
    </p:spTree>
    <p:extLst>
      <p:ext uri="{BB962C8B-B14F-4D97-AF65-F5344CB8AC3E}">
        <p14:creationId xmlns:p14="http://schemas.microsoft.com/office/powerpoint/2010/main" val="31844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9274809" cy="1596177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ITSE- JA VERTAISARVIOINTI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997629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Täydennä oppimispäiväkirja tämän oppimiskerran osalta</a:t>
            </a:r>
            <a:r>
              <a:rPr lang="fi-FI" sz="2400" dirty="0" smtClean="0"/>
              <a:t>.</a:t>
            </a: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TIEDON PUUN ARVIOINTIA POSITIIVISESTI. YHDEN KEHITTÄMISEHDOTUKSEN NIMEÄMINEN.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877318" y="2026450"/>
            <a:ext cx="2899068" cy="386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sara">
  <a:themeElements>
    <a:clrScheme name="Pisar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Pisar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753</TotalTime>
  <Words>210</Words>
  <Application>Microsoft Office PowerPoint</Application>
  <PresentationFormat>Laajakuva</PresentationFormat>
  <Paragraphs>36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Bradley Hand Bold</vt:lpstr>
      <vt:lpstr>Tw Cen MT</vt:lpstr>
      <vt:lpstr>Pisara</vt:lpstr>
      <vt:lpstr>Teksti-ippo Innokas harrastus step 10</vt:lpstr>
      <vt:lpstr>TAVOITTEET</vt:lpstr>
      <vt:lpstr>ENNAKOINTI, SILMÄILY JA TEKSTILAJIT</vt:lpstr>
      <vt:lpstr>TIEDON PUUN RAKENTAMINEN</vt:lpstr>
      <vt:lpstr>ITSE- JA VERTAISARVIOINTI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Innokas harrastus</dc:title>
  <dc:creator>Salla Venalainen</dc:creator>
  <cp:lastModifiedBy>Kivekäs Johanna</cp:lastModifiedBy>
  <cp:revision>73</cp:revision>
  <dcterms:created xsi:type="dcterms:W3CDTF">2015-12-18T08:57:57Z</dcterms:created>
  <dcterms:modified xsi:type="dcterms:W3CDTF">2018-05-09T09:09:08Z</dcterms:modified>
</cp:coreProperties>
</file>