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0" r:id="rId4"/>
    <p:sldId id="263" r:id="rId5"/>
    <p:sldId id="264" r:id="rId6"/>
    <p:sldId id="262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250" autoAdjust="0"/>
    <p:restoredTop sz="94660"/>
  </p:normalViewPr>
  <p:slideViewPr>
    <p:cSldViewPr snapToGrid="0">
      <p:cViewPr varScale="1">
        <p:scale>
          <a:sx n="89" d="100"/>
          <a:sy n="89" d="100"/>
        </p:scale>
        <p:origin x="408" y="7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31E35-98EF-4321-8BC3-DB5E443FA5E2}" type="datetimeFigureOut">
              <a:rPr lang="en-GB" smtClean="0"/>
              <a:t>09/05/2018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C4744AE6-20F0-4BED-A625-313C6C6E45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54237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31E35-98EF-4321-8BC3-DB5E443FA5E2}" type="datetimeFigureOut">
              <a:rPr lang="en-GB" smtClean="0"/>
              <a:t>09/05/2018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44AE6-20F0-4BED-A625-313C6C6E45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22394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31E35-98EF-4321-8BC3-DB5E443FA5E2}" type="datetimeFigureOut">
              <a:rPr lang="en-GB" smtClean="0"/>
              <a:t>09/05/2018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44AE6-20F0-4BED-A625-313C6C6E45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37690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31E35-98EF-4321-8BC3-DB5E443FA5E2}" type="datetimeFigureOut">
              <a:rPr lang="en-GB" smtClean="0"/>
              <a:t>09/05/2018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44AE6-20F0-4BED-A625-313C6C6E45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25695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9C731E35-98EF-4321-8BC3-DB5E443FA5E2}" type="datetimeFigureOut">
              <a:rPr lang="en-GB" smtClean="0"/>
              <a:t>09/05/2018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GB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C4744AE6-20F0-4BED-A625-313C6C6E45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19645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31E35-98EF-4321-8BC3-DB5E443FA5E2}" type="datetimeFigureOut">
              <a:rPr lang="en-GB" smtClean="0"/>
              <a:t>09/05/2018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44AE6-20F0-4BED-A625-313C6C6E45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22250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31E35-98EF-4321-8BC3-DB5E443FA5E2}" type="datetimeFigureOut">
              <a:rPr lang="en-GB" smtClean="0"/>
              <a:t>09/05/2018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44AE6-20F0-4BED-A625-313C6C6E45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04613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31E35-98EF-4321-8BC3-DB5E443FA5E2}" type="datetimeFigureOut">
              <a:rPr lang="en-GB" smtClean="0"/>
              <a:t>09/05/2018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44AE6-20F0-4BED-A625-313C6C6E45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16301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31E35-98EF-4321-8BC3-DB5E443FA5E2}" type="datetimeFigureOut">
              <a:rPr lang="en-GB" smtClean="0"/>
              <a:t>09/05/2018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44AE6-20F0-4BED-A625-313C6C6E45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28779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31E35-98EF-4321-8BC3-DB5E443FA5E2}" type="datetimeFigureOut">
              <a:rPr lang="en-GB" smtClean="0"/>
              <a:t>09/05/2018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44AE6-20F0-4BED-A625-313C6C6E45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14897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31E35-98EF-4321-8BC3-DB5E443FA5E2}" type="datetimeFigureOut">
              <a:rPr lang="en-GB" smtClean="0"/>
              <a:t>09/05/2018</a:t>
            </a:fld>
            <a:endParaRPr lang="en-GB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44AE6-20F0-4BED-A625-313C6C6E45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93794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9C731E35-98EF-4321-8BC3-DB5E443FA5E2}" type="datetimeFigureOut">
              <a:rPr lang="en-GB" smtClean="0"/>
              <a:t>09/05/2018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C4744AE6-20F0-4BED-A625-313C6C6E45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37683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sz="7200" dirty="0" smtClean="0"/>
              <a:t>LUKU-IPPO</a:t>
            </a:r>
            <a:br>
              <a:rPr lang="fi-FI" sz="7200" dirty="0" smtClean="0"/>
            </a:br>
            <a:r>
              <a:rPr lang="fi-FI" sz="3600" dirty="0" smtClean="0"/>
              <a:t>HUUMORINTAJUINEN VAATE</a:t>
            </a:r>
            <a:endParaRPr lang="en-GB" sz="7200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069847" y="4765182"/>
            <a:ext cx="5137769" cy="1300767"/>
          </a:xfrm>
        </p:spPr>
        <p:txBody>
          <a:bodyPr>
            <a:normAutofit fontScale="25000" lnSpcReduction="20000"/>
          </a:bodyPr>
          <a:lstStyle/>
          <a:p>
            <a:r>
              <a:rPr lang="fi-FI" sz="7300" dirty="0" smtClean="0"/>
              <a:t>STEP 11</a:t>
            </a:r>
          </a:p>
          <a:p>
            <a:r>
              <a:rPr lang="en-GB" sz="12800" dirty="0" smtClean="0">
                <a:latin typeface="Bradley Hand Bold"/>
                <a:cs typeface="Bradley Hand Bold"/>
              </a:rPr>
              <a:t>HUUMORINTAJUINEN</a:t>
            </a:r>
          </a:p>
          <a:p>
            <a:r>
              <a:rPr lang="en-GB" sz="12800" dirty="0" smtClean="0">
                <a:latin typeface="Bradley Hand Bold"/>
                <a:cs typeface="Bradley Hand Bold"/>
              </a:rPr>
              <a:t>HUMOROUS</a:t>
            </a:r>
            <a:endParaRPr lang="fi-FI" sz="12800" dirty="0">
              <a:latin typeface="Bradley Hand Bold"/>
              <a:cs typeface="Bradley Hand Bold"/>
            </a:endParaRPr>
          </a:p>
        </p:txBody>
      </p:sp>
      <p:pic>
        <p:nvPicPr>
          <p:cNvPr id="5" name="Kuva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34907" y="2950127"/>
            <a:ext cx="3234369" cy="3878811"/>
          </a:xfrm>
          <a:prstGeom prst="rect">
            <a:avLst/>
          </a:prstGeom>
        </p:spPr>
      </p:pic>
      <p:sp>
        <p:nvSpPr>
          <p:cNvPr id="4" name="Tekstiruutu 3"/>
          <p:cNvSpPr txBox="1"/>
          <p:nvPr/>
        </p:nvSpPr>
        <p:spPr>
          <a:xfrm>
            <a:off x="1314824" y="911412"/>
            <a:ext cx="875552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5400" dirty="0" smtClean="0">
                <a:solidFill>
                  <a:srgbClr val="FF0000"/>
                </a:solidFill>
              </a:rPr>
              <a:t>LUKUTEKNIIKAT 2. OSA</a:t>
            </a:r>
            <a:endParaRPr lang="fi-FI" sz="5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8525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5421104" cy="1344168"/>
          </a:xfrm>
        </p:spPr>
        <p:txBody>
          <a:bodyPr/>
          <a:lstStyle/>
          <a:p>
            <a:r>
              <a:rPr lang="fi-FI" dirty="0" smtClean="0">
                <a:solidFill>
                  <a:srgbClr val="FF0000"/>
                </a:solidFill>
              </a:rPr>
              <a:t>Tavoitteet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2600" dirty="0"/>
              <a:t>on </a:t>
            </a:r>
            <a:r>
              <a:rPr lang="fi-FI" sz="2600" dirty="0" smtClean="0"/>
              <a:t>ymmärtää, </a:t>
            </a:r>
            <a:r>
              <a:rPr lang="fi-FI" sz="2600" dirty="0"/>
              <a:t>miten kannattaa </a:t>
            </a:r>
            <a:r>
              <a:rPr lang="fi-FI" sz="2600" dirty="0" smtClean="0"/>
              <a:t>lukea, jotta keskittyminen ja ymmärrys lisääntyvät.</a:t>
            </a:r>
          </a:p>
          <a:p>
            <a:r>
              <a:rPr lang="fi-FI" sz="2600" dirty="0" smtClean="0"/>
              <a:t>on oppia löytämään avainkäsitteet tekstistä ja ymmärtää miten ne määritellään.</a:t>
            </a:r>
          </a:p>
          <a:p>
            <a:r>
              <a:rPr lang="fi-FI" sz="2600" dirty="0" smtClean="0"/>
              <a:t>on oivaltaa, miksi kannattaa tehdä muistiinpanoja lukiessa.</a:t>
            </a:r>
          </a:p>
          <a:p>
            <a:r>
              <a:rPr lang="fi-FI" sz="2600" dirty="0" smtClean="0"/>
              <a:t>on oppia miten voi itse vaikuttaa lukunopeuden kehittymiseen.</a:t>
            </a:r>
          </a:p>
          <a:p>
            <a:r>
              <a:rPr lang="fi-FI" sz="2600" dirty="0" smtClean="0"/>
              <a:t>on ymmärtää huumorintajuisuuden merkitys oppimisessa</a:t>
            </a:r>
            <a:r>
              <a:rPr lang="fi-FI" sz="2600" dirty="0" smtClean="0"/>
              <a:t>.</a:t>
            </a:r>
          </a:p>
          <a:p>
            <a:r>
              <a:rPr lang="fi-FI" sz="2800" dirty="0"/>
              <a:t>on hahmottaa omat vahvuudet </a:t>
            </a:r>
            <a:r>
              <a:rPr lang="fi-FI" sz="2800" dirty="0" smtClean="0"/>
              <a:t>oppijana.</a:t>
            </a:r>
            <a:endParaRPr lang="fi-FI" sz="2600" dirty="0" smtClean="0"/>
          </a:p>
          <a:p>
            <a:endParaRPr lang="fi-FI" sz="3200" dirty="0"/>
          </a:p>
          <a:p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1840862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44620" cy="1408562"/>
          </a:xfrm>
        </p:spPr>
        <p:txBody>
          <a:bodyPr>
            <a:normAutofit/>
          </a:bodyPr>
          <a:lstStyle/>
          <a:p>
            <a:r>
              <a:rPr lang="fi-FI" dirty="0" smtClean="0">
                <a:solidFill>
                  <a:srgbClr val="FF0000"/>
                </a:solidFill>
              </a:rPr>
              <a:t>TEKSTIMERKINNÄT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1028587" y="2194561"/>
            <a:ext cx="5127514" cy="3977640"/>
          </a:xfrm>
        </p:spPr>
        <p:txBody>
          <a:bodyPr>
            <a:normAutofit fontScale="85000" lnSpcReduction="10000"/>
          </a:bodyPr>
          <a:lstStyle/>
          <a:p>
            <a:r>
              <a:rPr lang="fi-FI" sz="2800" dirty="0" err="1" smtClean="0"/>
              <a:t>Ippo-video</a:t>
            </a:r>
            <a:endParaRPr lang="fi-FI" sz="2800" dirty="0" smtClean="0"/>
          </a:p>
          <a:p>
            <a:r>
              <a:rPr lang="fi-FI" sz="2800" dirty="0" smtClean="0"/>
              <a:t>Tekstin pääkohtien numerointi: 1, 2 ja 3</a:t>
            </a:r>
            <a:endParaRPr lang="fi-FI" sz="2800" dirty="0"/>
          </a:p>
          <a:p>
            <a:r>
              <a:rPr lang="fi-FI" sz="2800" dirty="0"/>
              <a:t>Alleviivaa kolme </a:t>
            </a:r>
            <a:r>
              <a:rPr lang="fi-FI" sz="2800" dirty="0" smtClean="0"/>
              <a:t>tekstin pääkohtaa esimerkiksi: </a:t>
            </a:r>
            <a:r>
              <a:rPr lang="fi-FI" sz="2800" dirty="0" smtClean="0"/>
              <a:t>mitä</a:t>
            </a:r>
            <a:r>
              <a:rPr lang="fi-FI" sz="2800" dirty="0"/>
              <a:t>? </a:t>
            </a:r>
            <a:r>
              <a:rPr lang="fi-FI" sz="2800" dirty="0"/>
              <a:t>k</a:t>
            </a:r>
            <a:r>
              <a:rPr lang="fi-FI" sz="2800" dirty="0" smtClean="0"/>
              <a:t>uka</a:t>
            </a:r>
            <a:r>
              <a:rPr lang="fi-FI" sz="2800" dirty="0"/>
              <a:t>? </a:t>
            </a:r>
            <a:r>
              <a:rPr lang="fi-FI" sz="2800" dirty="0"/>
              <a:t>m</a:t>
            </a:r>
            <a:r>
              <a:rPr lang="fi-FI" sz="2800" dirty="0" smtClean="0"/>
              <a:t>illoin tai tekstin avainsanat</a:t>
            </a:r>
            <a:endParaRPr lang="fi-FI" sz="2800" dirty="0" smtClean="0"/>
          </a:p>
          <a:p>
            <a:r>
              <a:rPr lang="fi-FI" sz="2800" dirty="0" smtClean="0"/>
              <a:t>Kriittinen lukeminen (faktatieto, mielipide, johtopäätös)</a:t>
            </a:r>
          </a:p>
          <a:p>
            <a:r>
              <a:rPr lang="fi-FI" sz="2800" dirty="0" smtClean="0"/>
              <a:t>Voit käyttää tiedon tiivistämisessä ympyrä- tai puumallia</a:t>
            </a:r>
          </a:p>
        </p:txBody>
      </p:sp>
      <p:pic>
        <p:nvPicPr>
          <p:cNvPr id="6" name="jengi.jpg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/>
          </a:blip>
          <a:stretch>
            <a:fillRect/>
          </a:stretch>
        </p:blipFill>
        <p:spPr>
          <a:xfrm>
            <a:off x="6645499" y="2378161"/>
            <a:ext cx="3920899" cy="3337186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3184427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>
                <a:solidFill>
                  <a:srgbClr val="FF0000"/>
                </a:solidFill>
              </a:rPr>
              <a:t>YMPYRÄMALLI</a:t>
            </a:r>
            <a:endParaRPr lang="fi-FI" dirty="0">
              <a:solidFill>
                <a:srgbClr val="FF0000"/>
              </a:solidFill>
            </a:endParaRPr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i-FI" sz="4800" dirty="0" smtClean="0"/>
              <a:t>Tee uudesta tiedosta ympyrämalli.</a:t>
            </a:r>
            <a:endParaRPr lang="fi-FI" sz="4800" dirty="0"/>
          </a:p>
        </p:txBody>
      </p:sp>
    </p:spTree>
    <p:extLst>
      <p:ext uri="{BB962C8B-B14F-4D97-AF65-F5344CB8AC3E}">
        <p14:creationId xmlns:p14="http://schemas.microsoft.com/office/powerpoint/2010/main" val="2981436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tsikk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>
                <a:solidFill>
                  <a:srgbClr val="FF0000"/>
                </a:solidFill>
              </a:rPr>
              <a:t>PUUMALLI</a:t>
            </a:r>
            <a:endParaRPr lang="fi-FI" dirty="0">
              <a:solidFill>
                <a:srgbClr val="FF0000"/>
              </a:solidFill>
            </a:endParaRPr>
          </a:p>
        </p:txBody>
      </p:sp>
      <p:sp>
        <p:nvSpPr>
          <p:cNvPr id="6" name="Sisällön paikkamerkki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i-FI" sz="4800" dirty="0" smtClean="0"/>
              <a:t>Tee opittavasta asiasta puumalli.</a:t>
            </a:r>
            <a:endParaRPr lang="fi-FI" sz="4800" dirty="0"/>
          </a:p>
        </p:txBody>
      </p:sp>
    </p:spTree>
    <p:extLst>
      <p:ext uri="{BB962C8B-B14F-4D97-AF65-F5344CB8AC3E}">
        <p14:creationId xmlns:p14="http://schemas.microsoft.com/office/powerpoint/2010/main" val="186211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6065048" cy="1609344"/>
          </a:xfrm>
        </p:spPr>
        <p:txBody>
          <a:bodyPr>
            <a:normAutofit/>
          </a:bodyPr>
          <a:lstStyle/>
          <a:p>
            <a:r>
              <a:rPr lang="fi-FI" dirty="0" smtClean="0">
                <a:solidFill>
                  <a:srgbClr val="FF0000"/>
                </a:solidFill>
              </a:rPr>
              <a:t>Itse- ja vertaisarviointi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4" name="Sisällön paikkamerkki 3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i-FI" sz="3200" dirty="0"/>
              <a:t>Täydennä oppimispäiväkirja tämän oppimiskerran osalta.</a:t>
            </a:r>
          </a:p>
          <a:p>
            <a:endParaRPr lang="fi-FI" sz="3200" dirty="0" smtClean="0"/>
          </a:p>
          <a:p>
            <a:r>
              <a:rPr lang="fi-FI" sz="3200" dirty="0" smtClean="0"/>
              <a:t>Kannustava vertaisarviointi</a:t>
            </a:r>
          </a:p>
          <a:p>
            <a:endParaRPr lang="en-GB" dirty="0" smtClean="0"/>
          </a:p>
          <a:p>
            <a:endParaRPr lang="en-GB" dirty="0"/>
          </a:p>
        </p:txBody>
      </p:sp>
      <p:pic>
        <p:nvPicPr>
          <p:cNvPr id="5" name="Sisällön paikkamerkki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7469746" y="1773396"/>
            <a:ext cx="3612772" cy="48199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6981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uutyyppi">
  <a:themeElements>
    <a:clrScheme name="Mukautettu 2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FFC000"/>
      </a:hlink>
      <a:folHlink>
        <a:srgbClr val="96A9A9"/>
      </a:folHlink>
    </a:clrScheme>
    <a:fontScheme name="Puutyyppi">
      <a:majorFont>
        <a:latin typeface="Rockwell Condensed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uutyyppi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TM03090434[[fn=Puutyyppi]]</Template>
  <TotalTime>548</TotalTime>
  <Words>128</Words>
  <Application>Microsoft Office PowerPoint</Application>
  <PresentationFormat>Laajakuva</PresentationFormat>
  <Paragraphs>26</Paragraphs>
  <Slides>6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11" baseType="lpstr">
      <vt:lpstr>Bradley Hand Bold</vt:lpstr>
      <vt:lpstr>Rockwell</vt:lpstr>
      <vt:lpstr>Rockwell Condensed</vt:lpstr>
      <vt:lpstr>Wingdings</vt:lpstr>
      <vt:lpstr>Puutyyppi</vt:lpstr>
      <vt:lpstr>LUKU-IPPO HUUMORINTAJUINEN VAATE</vt:lpstr>
      <vt:lpstr>Tavoitteet</vt:lpstr>
      <vt:lpstr>TEKSTIMERKINNÄT</vt:lpstr>
      <vt:lpstr>YMPYRÄMALLI</vt:lpstr>
      <vt:lpstr>PUUMALLI</vt:lpstr>
      <vt:lpstr>Itse- ja vertaisarviointi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Innokas harrastus</dc:title>
  <dc:creator>Salla Venalainen</dc:creator>
  <cp:lastModifiedBy>Kivekäs Johanna</cp:lastModifiedBy>
  <cp:revision>79</cp:revision>
  <dcterms:created xsi:type="dcterms:W3CDTF">2015-12-18T08:57:57Z</dcterms:created>
  <dcterms:modified xsi:type="dcterms:W3CDTF">2018-05-09T09:11:46Z</dcterms:modified>
</cp:coreProperties>
</file>