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00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3" autoAdjust="0"/>
    <p:restoredTop sz="94660" autoAdjust="0"/>
  </p:normalViewPr>
  <p:slideViewPr>
    <p:cSldViewPr snapToGrid="0">
      <p:cViewPr varScale="1">
        <p:scale>
          <a:sx n="89" d="100"/>
          <a:sy n="89" d="100"/>
        </p:scale>
        <p:origin x="461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89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449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6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694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023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847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819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895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340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0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513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81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18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1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1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3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649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00A1AB10-AB19-47B1-9CFF-BBB9D9CBAAF3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A3DC9302-9F33-439C-A67D-A471DA93E4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078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575880" y="4169616"/>
            <a:ext cx="8753957" cy="1461762"/>
          </a:xfrm>
        </p:spPr>
        <p:txBody>
          <a:bodyPr>
            <a:normAutofit/>
          </a:bodyPr>
          <a:lstStyle/>
          <a:p>
            <a:r>
              <a:rPr lang="fi-FI" sz="6000" dirty="0" smtClean="0">
                <a:solidFill>
                  <a:schemeClr val="bg1"/>
                </a:solidFill>
              </a:rPr>
              <a:t>JÄRJESTYS-IPPO</a:t>
            </a:r>
            <a:endParaRPr lang="en-GB" sz="6000" dirty="0">
              <a:solidFill>
                <a:schemeClr val="bg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027312" y="5357612"/>
            <a:ext cx="3913443" cy="1090670"/>
          </a:xfrm>
        </p:spPr>
        <p:txBody>
          <a:bodyPr>
            <a:normAutofit fontScale="25000" lnSpcReduction="20000"/>
          </a:bodyPr>
          <a:lstStyle/>
          <a:p>
            <a:endParaRPr lang="fi-FI" sz="14400" b="1" dirty="0" smtClean="0">
              <a:solidFill>
                <a:schemeClr val="bg1"/>
              </a:solidFill>
              <a:latin typeface="Bradley Hand Bold"/>
              <a:cs typeface="Bradley Hand Bold"/>
            </a:endParaRPr>
          </a:p>
          <a:p>
            <a:pPr algn="l"/>
            <a:r>
              <a:rPr lang="fi-FI" sz="14400" dirty="0" smtClean="0">
                <a:solidFill>
                  <a:schemeClr val="bg1"/>
                </a:solidFill>
                <a:latin typeface="Bradley Hand Bold"/>
                <a:cs typeface="Bradley Hand Bold"/>
              </a:rPr>
              <a:t>KÄRSIVÄLLINENPATIENT</a:t>
            </a:r>
            <a:endParaRPr lang="en-GB" sz="14400" dirty="0">
              <a:solidFill>
                <a:schemeClr val="bg1"/>
              </a:solidFill>
              <a:latin typeface="Bradley Hand Bold"/>
              <a:cs typeface="Bradley Hand Bold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39" y="2579527"/>
            <a:ext cx="5187703" cy="3782004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6426558" y="2730322"/>
            <a:ext cx="2343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>
                <a:solidFill>
                  <a:schemeClr val="bg1"/>
                </a:solidFill>
              </a:rPr>
              <a:t>STEP 7</a:t>
            </a:r>
            <a:endParaRPr lang="fi-FI" sz="2800" dirty="0">
              <a:solidFill>
                <a:schemeClr val="bg1"/>
              </a:solidFill>
            </a:endParaRPr>
          </a:p>
        </p:txBody>
      </p:sp>
      <p:sp>
        <p:nvSpPr>
          <p:cNvPr id="6" name="Tekstiruutu 5"/>
          <p:cNvSpPr txBox="1"/>
          <p:nvPr/>
        </p:nvSpPr>
        <p:spPr>
          <a:xfrm flipH="1">
            <a:off x="2320894" y="569372"/>
            <a:ext cx="8261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smtClean="0">
                <a:solidFill>
                  <a:srgbClr val="D90005"/>
                </a:solidFill>
              </a:rPr>
              <a:t>MUISTITEKNIIKAT 1. OSA</a:t>
            </a:r>
            <a:endParaRPr lang="fi-FI" sz="4800" dirty="0">
              <a:solidFill>
                <a:srgbClr val="D900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05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b="1" dirty="0" smtClean="0">
                <a:solidFill>
                  <a:srgbClr val="D90005"/>
                </a:solidFill>
              </a:rPr>
              <a:t>TAVOITTEET</a:t>
            </a:r>
            <a:endParaRPr lang="en-GB" sz="4800" b="1" dirty="0">
              <a:solidFill>
                <a:srgbClr val="D90005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6360" y="2070323"/>
            <a:ext cx="10233800" cy="3956990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bg1"/>
                </a:solidFill>
              </a:rPr>
              <a:t>on ymmärtää muistin merkitys, kun haluaa oppia uusia asioita.</a:t>
            </a:r>
          </a:p>
          <a:p>
            <a:r>
              <a:rPr lang="fi-FI" sz="3200" dirty="0" smtClean="0">
                <a:solidFill>
                  <a:schemeClr val="bg1"/>
                </a:solidFill>
              </a:rPr>
              <a:t>on oppia luokittelua, järjestelyä ja ryhmittelyä muistin apuna.</a:t>
            </a:r>
          </a:p>
          <a:p>
            <a:r>
              <a:rPr lang="fi-FI" sz="3200" dirty="0" smtClean="0">
                <a:solidFill>
                  <a:schemeClr val="bg1"/>
                </a:solidFill>
              </a:rPr>
              <a:t>on ymmärtää kärsivällisyyden ja oman asenteen merkitys oppimisessa</a:t>
            </a:r>
            <a:r>
              <a:rPr lang="fi-FI" sz="3200" dirty="0" smtClean="0">
                <a:solidFill>
                  <a:schemeClr val="bg1"/>
                </a:solidFill>
              </a:rPr>
              <a:t>.</a:t>
            </a:r>
          </a:p>
          <a:p>
            <a:r>
              <a:rPr lang="fi-FI" sz="3200" dirty="0">
                <a:solidFill>
                  <a:schemeClr val="bg1"/>
                </a:solidFill>
              </a:rPr>
              <a:t>on hahmottaa omat vahvuudet </a:t>
            </a:r>
            <a:r>
              <a:rPr lang="fi-FI" sz="3200" dirty="0" smtClean="0">
                <a:solidFill>
                  <a:schemeClr val="bg1"/>
                </a:solidFill>
              </a:rPr>
              <a:t>oppijana.</a:t>
            </a:r>
            <a:endParaRPr lang="fi-FI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24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0206" cy="1083847"/>
          </a:xfrm>
        </p:spPr>
        <p:txBody>
          <a:bodyPr>
            <a:normAutofit/>
          </a:bodyPr>
          <a:lstStyle/>
          <a:p>
            <a:r>
              <a:rPr lang="fi-FI" sz="4000" b="1" dirty="0" smtClean="0">
                <a:solidFill>
                  <a:srgbClr val="D90005"/>
                </a:solidFill>
              </a:rPr>
              <a:t>LUOKITTELU, JÄRJESTELY JA RYHMITTELY</a:t>
            </a:r>
            <a:endParaRPr lang="en-GB" sz="4000" b="1" dirty="0">
              <a:solidFill>
                <a:srgbClr val="D90005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07876" y="1448972"/>
            <a:ext cx="5025216" cy="5106573"/>
          </a:xfrm>
        </p:spPr>
        <p:txBody>
          <a:bodyPr>
            <a:no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Ippo-video</a:t>
            </a:r>
            <a:endParaRPr lang="fi-FI" dirty="0">
              <a:solidFill>
                <a:schemeClr val="bg1"/>
              </a:solidFill>
            </a:endParaRPr>
          </a:p>
          <a:p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>
                <a:solidFill>
                  <a:schemeClr val="bg1"/>
                </a:solidFill>
              </a:rPr>
              <a:t>A</a:t>
            </a:r>
            <a:r>
              <a:rPr lang="fi-FI" dirty="0" smtClean="0">
                <a:solidFill>
                  <a:schemeClr val="bg1"/>
                </a:solidFill>
              </a:rPr>
              <a:t>sioiden </a:t>
            </a:r>
            <a:r>
              <a:rPr lang="fi-FI" b="1" dirty="0" smtClean="0">
                <a:solidFill>
                  <a:schemeClr val="bg1"/>
                </a:solidFill>
              </a:rPr>
              <a:t>luokittelu</a:t>
            </a:r>
            <a:r>
              <a:rPr lang="fi-FI" dirty="0" smtClean="0">
                <a:solidFill>
                  <a:schemeClr val="bg1"/>
                </a:solidFill>
              </a:rPr>
              <a:t> (värin, muodon, materiaalin mukaisesti) ja </a:t>
            </a:r>
            <a:r>
              <a:rPr lang="fi-FI" b="1" dirty="0" smtClean="0">
                <a:solidFill>
                  <a:schemeClr val="bg1"/>
                </a:solidFill>
              </a:rPr>
              <a:t>järjestely</a:t>
            </a:r>
            <a:r>
              <a:rPr lang="fi-FI" dirty="0" smtClean="0">
                <a:solidFill>
                  <a:schemeClr val="bg1"/>
                </a:solidFill>
              </a:rPr>
              <a:t> (esineet järjestykseen ajallisesti tai paikan/ käyttötarkoituksen mukaisesti).</a:t>
            </a:r>
          </a:p>
          <a:p>
            <a:r>
              <a:rPr lang="fi-FI" b="1" dirty="0" smtClean="0">
                <a:solidFill>
                  <a:schemeClr val="bg1"/>
                </a:solidFill>
              </a:rPr>
              <a:t>Ryhmittele</a:t>
            </a:r>
            <a:r>
              <a:rPr lang="fi-FI" dirty="0" smtClean="0">
                <a:solidFill>
                  <a:schemeClr val="bg1"/>
                </a:solidFill>
              </a:rPr>
              <a:t> keräämäsi puhelinnumerot/syntymäajat sopiviksi yksiköiksi. 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59215" y="1825625"/>
            <a:ext cx="395520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22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974724" cy="1325563"/>
          </a:xfrm>
        </p:spPr>
        <p:txBody>
          <a:bodyPr>
            <a:normAutofit fontScale="90000"/>
          </a:bodyPr>
          <a:lstStyle/>
          <a:p>
            <a:r>
              <a:rPr lang="fi-FI" b="1" dirty="0" smtClean="0">
                <a:solidFill>
                  <a:srgbClr val="D90005"/>
                </a:solidFill>
              </a:rPr>
              <a:t>ITSE- JA VERTAISARVIOINTI</a:t>
            </a:r>
            <a:endParaRPr lang="en-GB" b="1" dirty="0">
              <a:solidFill>
                <a:srgbClr val="D90005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720755" y="2005929"/>
            <a:ext cx="5025216" cy="4351338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Täydennä oppimispäiväkirja tämän oppimiskerran osalta.</a:t>
            </a:r>
          </a:p>
          <a:p>
            <a:endParaRPr lang="fi-FI" dirty="0">
              <a:solidFill>
                <a:schemeClr val="bg1"/>
              </a:solidFill>
            </a:endParaRPr>
          </a:p>
          <a:p>
            <a:r>
              <a:rPr lang="fi-FI" dirty="0" smtClean="0">
                <a:solidFill>
                  <a:schemeClr val="bg1"/>
                </a:solidFill>
              </a:rPr>
              <a:t>Vertaisarviointia positiivisilla sanoilla.</a:t>
            </a:r>
            <a:endParaRPr lang="fi-FI" dirty="0"/>
          </a:p>
          <a:p>
            <a:endParaRPr lang="en-GB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06062" y="1825625"/>
            <a:ext cx="326151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0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vyys">
  <a:themeElements>
    <a:clrScheme name="Syvyys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Syvyys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yvyy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TM04033923[[fn=Syvyys]]</Template>
  <TotalTime>953</TotalTime>
  <Words>93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Bradley Hand Bold</vt:lpstr>
      <vt:lpstr>Corbel</vt:lpstr>
      <vt:lpstr>Syvyys</vt:lpstr>
      <vt:lpstr>JÄRJESTYS-IPPO</vt:lpstr>
      <vt:lpstr>TAVOITTEET</vt:lpstr>
      <vt:lpstr>LUOKITTELU, JÄRJESTELY JA RYHMITTELY</vt:lpstr>
      <vt:lpstr>ITSE- JA VERTAISARVIOINTI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Kärsivällinen esine</dc:title>
  <dc:creator>Salla Venalainen</dc:creator>
  <cp:lastModifiedBy>Kivekäs Johanna</cp:lastModifiedBy>
  <cp:revision>87</cp:revision>
  <dcterms:created xsi:type="dcterms:W3CDTF">2015-12-18T08:37:06Z</dcterms:created>
  <dcterms:modified xsi:type="dcterms:W3CDTF">2018-05-09T09:02:02Z</dcterms:modified>
</cp:coreProperties>
</file>